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Lst>
  <p:sldSz cy="9601200" cx="7315200"/>
  <p:notesSz cx="6858000" cy="9144000"/>
  <p:embeddedFontLst>
    <p:embeddedFont>
      <p:font typeface="Halant"/>
      <p:regular r:id="rId18"/>
      <p:bold r:id="rId19"/>
    </p:embeddedFont>
    <p:embeddedFont>
      <p:font typeface="Inter"/>
      <p:regular r:id="rId20"/>
      <p:bold r:id="rId21"/>
      <p:italic r:id="rId22"/>
      <p:boldItalic r:id="rId23"/>
    </p:embeddedFont>
    <p:embeddedFont>
      <p:font typeface="Plus Jakarta Sans Medium"/>
      <p:regular r:id="rId24"/>
      <p:bold r:id="rId25"/>
      <p:italic r:id="rId26"/>
      <p:boldItalic r:id="rId2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024">
          <p15:clr>
            <a:srgbClr val="A4A3A4"/>
          </p15:clr>
        </p15:guide>
        <p15:guide id="2" pos="2304">
          <p15:clr>
            <a:srgbClr val="A4A3A4"/>
          </p15:clr>
        </p15:guide>
        <p15:guide id="3" pos="278">
          <p15:clr>
            <a:srgbClr val="747775"/>
          </p15:clr>
        </p15:guide>
        <p15:guide id="4" pos="4330">
          <p15:clr>
            <a:srgbClr val="747775"/>
          </p15:clr>
        </p15:guide>
        <p15:guide id="5" orient="horz" pos="5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7DDFDF3B-2C81-46EA-87EF-4AA503CFFB4D}">
  <a:tblStyle styleId="{7DDFDF3B-2C81-46EA-87EF-4AA503CFFB4D}"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8D5A2336-DB29-4C99-B333-E7FF651CFF0F}"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024" orient="horz"/>
        <p:guide pos="2304"/>
        <p:guide pos="278"/>
        <p:guide pos="4330"/>
        <p:guide pos="588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regular.fntdata"/><Relationship Id="rId22" Type="http://schemas.openxmlformats.org/officeDocument/2006/relationships/font" Target="fonts/Inter-italic.fntdata"/><Relationship Id="rId21" Type="http://schemas.openxmlformats.org/officeDocument/2006/relationships/font" Target="fonts/Inter-bold.fntdata"/><Relationship Id="rId24" Type="http://schemas.openxmlformats.org/officeDocument/2006/relationships/font" Target="fonts/PlusJakartaSansMedium-regular.fntdata"/><Relationship Id="rId23" Type="http://schemas.openxmlformats.org/officeDocument/2006/relationships/font" Target="fonts/Inter-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PlusJakartaSansMedium-italic.fntdata"/><Relationship Id="rId25" Type="http://schemas.openxmlformats.org/officeDocument/2006/relationships/font" Target="fonts/PlusJakartaSansMedium-bold.fntdata"/><Relationship Id="rId27" Type="http://schemas.openxmlformats.org/officeDocument/2006/relationships/font" Target="fonts/PlusJakartaSansMedium-bold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notesMaster" Target="notesMasters/notesMaster1.xml"/><Relationship Id="rId8" Type="http://schemas.openxmlformats.org/officeDocument/2006/relationships/slide" Target="slides/slide1.xml"/><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slide" Target="slides/slide6.xml"/><Relationship Id="rId12" Type="http://schemas.openxmlformats.org/officeDocument/2006/relationships/slide" Target="slides/slide5.xml"/><Relationship Id="rId15" Type="http://schemas.openxmlformats.org/officeDocument/2006/relationships/slide" Target="slides/slide8.xml"/><Relationship Id="rId14" Type="http://schemas.openxmlformats.org/officeDocument/2006/relationships/slide" Target="slides/slide7.xml"/><Relationship Id="rId17" Type="http://schemas.openxmlformats.org/officeDocument/2006/relationships/slide" Target="slides/slide10.xml"/><Relationship Id="rId16" Type="http://schemas.openxmlformats.org/officeDocument/2006/relationships/slide" Target="slides/slide9.xml"/><Relationship Id="rId19" Type="http://schemas.openxmlformats.org/officeDocument/2006/relationships/font" Target="fonts/Halant-bold.fntdata"/><Relationship Id="rId18" Type="http://schemas.openxmlformats.org/officeDocument/2006/relationships/font" Target="fonts/Halant-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3b0b3f0d59_0_3: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3b0b3f0d59_0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2" name="Shape 192"/>
        <p:cNvGrpSpPr/>
        <p:nvPr/>
      </p:nvGrpSpPr>
      <p:grpSpPr>
        <a:xfrm>
          <a:off x="0" y="0"/>
          <a:ext cx="0" cy="0"/>
          <a:chOff x="0" y="0"/>
          <a:chExt cx="0" cy="0"/>
        </a:xfrm>
      </p:grpSpPr>
      <p:sp>
        <p:nvSpPr>
          <p:cNvPr id="193" name="Google Shape;193;g33b0b3f0d59_0_314: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94" name="Google Shape;194;g33b0b3f0d59_0_3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33b0b3f0d59_0_454: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33b0b3f0d59_0_4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g33b0b3f0d59_0_464: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18" name="Google Shape;118;g33b0b3f0d59_0_4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g33b0b3f0d59_0_474: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29" name="Google Shape;129;g33b0b3f0d59_0_4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g33b0b3f0d59_0_484: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40" name="Google Shape;140;g33b0b3f0d59_0_4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g33b0b3f0d59_0_13: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51" name="Google Shape;151;g33b0b3f0d59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g33b0b3f0d59_0_284: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62" name="Google Shape;162;g33b0b3f0d59_0_2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 name="Shape 170"/>
        <p:cNvGrpSpPr/>
        <p:nvPr/>
      </p:nvGrpSpPr>
      <p:grpSpPr>
        <a:xfrm>
          <a:off x="0" y="0"/>
          <a:ext cx="0" cy="0"/>
          <a:chOff x="0" y="0"/>
          <a:chExt cx="0" cy="0"/>
        </a:xfrm>
      </p:grpSpPr>
      <p:sp>
        <p:nvSpPr>
          <p:cNvPr id="171" name="Google Shape;171;g33b0b3f0d59_0_294: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72" name="Google Shape;172;g33b0b3f0d59_0_29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g33b0b3f0d59_0_304: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83" name="Google Shape;183;g33b0b3f0d59_0_30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56" name="Google Shape;56;p14"/>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57" name="Google Shape;57;p1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60" name="Google Shape;60;p1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3" name="Google Shape;63;p16"/>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64" name="Google Shape;64;p1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7" name="Google Shape;67;p17"/>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68" name="Google Shape;68;p17"/>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69" name="Google Shape;69;p1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72" name="Google Shape;72;p1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75" name="Google Shape;75;p19"/>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76" name="Google Shape;76;p1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79" name="Google Shape;79;p2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83" name="Google Shape;83;p21"/>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84" name="Google Shape;84;p21"/>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85" name="Google Shape;85;p2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88" name="Google Shape;88;p2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91" name="Google Shape;91;p23"/>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92" name="Google Shape;92;p2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52" name="Google Shape;52;p13"/>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53" name="Google Shape;53;p13"/>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0.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www.neh.gov/article/trails-tears-plural-what-we-dont-know-about-indian-removal" TargetMode="External"/><Relationship Id="rId6" Type="http://schemas.openxmlformats.org/officeDocument/2006/relationships/hyperlink" Target="https://americanindian.si.edu/nk360/removal-six-nations/index.cshtml"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americanindian.si.edu/nk360/resources/American-Indian-Removal-Video" TargetMode="External"/><Relationship Id="rId6" Type="http://schemas.openxmlformats.org/officeDocument/2006/relationships/hyperlink" Target="https://americanindian.si.edu/nk360/removal#makesensePage"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americanindian.si.edu/nk360/removal-cherokee/resisting-removal.html#section-1" TargetMode="External"/><Relationship Id="rId6" Type="http://schemas.openxmlformats.org/officeDocument/2006/relationships/hyperlink" Target="https://americanindian.si.edu/nk360/removal-cherokee/resisting-removal.html"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www.history.com/articles/trail-of-tears-conditions-cherokee" TargetMode="External"/><Relationship Id="rId6" Type="http://schemas.openxmlformats.org/officeDocument/2006/relationships/hyperlink" Target="https://www.c-span.org/classroom/document/?9749" TargetMode="External"/><Relationship Id="rId7" Type="http://schemas.openxmlformats.org/officeDocument/2006/relationships/hyperlink" Target="https://americanindian.si.edu/nk360/removal-cherokee/reflections.html"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www.neh.gov/article/trails-tears-plural-what-we-dont-know-about-indian-removal" TargetMode="External"/><Relationship Id="rId6" Type="http://schemas.openxmlformats.org/officeDocument/2006/relationships/hyperlink" Target="https://americanindian.si.edu/nk360/removal-six-nations/index.cshtml"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americanindian.si.edu/nk360/resources/American-Indian-Removal-Video" TargetMode="External"/><Relationship Id="rId6" Type="http://schemas.openxmlformats.org/officeDocument/2006/relationships/hyperlink" Target="https://americanindian.si.edu/nk360/removal#makesensePage"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americanindian.si.edu/nk360/removal-cherokee/resisting-removal.html#section-1" TargetMode="External"/><Relationship Id="rId6" Type="http://schemas.openxmlformats.org/officeDocument/2006/relationships/hyperlink" Target="https://americanindian.si.edu/nk360/removal-cherokee/resisting-removal.html"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www.history.com/articles/trail-of-tears-conditions-cherokee" TargetMode="External"/><Relationship Id="rId6" Type="http://schemas.openxmlformats.org/officeDocument/2006/relationships/hyperlink" Target="https://www.c-span.org/classroom/document/?9749" TargetMode="External"/><Relationship Id="rId7" Type="http://schemas.openxmlformats.org/officeDocument/2006/relationships/hyperlink" Target="https://americanindian.si.edu/nk360/removal-cherokee/reflections.html"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graphicFrame>
        <p:nvGraphicFramePr>
          <p:cNvPr id="99" name="Google Shape;99;p25"/>
          <p:cNvGraphicFramePr/>
          <p:nvPr/>
        </p:nvGraphicFramePr>
        <p:xfrm>
          <a:off x="441450" y="1575388"/>
          <a:ext cx="3000000" cy="3000000"/>
        </p:xfrm>
        <a:graphic>
          <a:graphicData uri="http://schemas.openxmlformats.org/drawingml/2006/table">
            <a:tbl>
              <a:tblPr>
                <a:noFill/>
                <a:tableStyleId>{7DDFDF3B-2C81-46EA-87EF-4AA503CFFB4D}</a:tableStyleId>
              </a:tblPr>
              <a:tblGrid>
                <a:gridCol w="6539175"/>
              </a:tblGrid>
              <a:tr h="286125">
                <a:tc>
                  <a:txBody>
                    <a:bodyPr/>
                    <a:lstStyle/>
                    <a:p>
                      <a:pPr indent="0" lvl="0" marL="0" rtl="0" algn="l">
                        <a:spcBef>
                          <a:spcPts val="0"/>
                        </a:spcBef>
                        <a:spcAft>
                          <a:spcPts val="0"/>
                        </a:spcAft>
                        <a:buNone/>
                      </a:pPr>
                      <a:r>
                        <a:rPr b="1" lang="en" sz="1200">
                          <a:latin typeface="Halant"/>
                          <a:ea typeface="Halant"/>
                          <a:cs typeface="Halant"/>
                          <a:sym typeface="Halant"/>
                        </a:rPr>
                        <a:t>Directions:</a:t>
                      </a:r>
                      <a:r>
                        <a:rPr lang="en" sz="1200">
                          <a:latin typeface="Halant"/>
                          <a:ea typeface="Halant"/>
                          <a:cs typeface="Halant"/>
                          <a:sym typeface="Halant"/>
                        </a:rPr>
                        <a:t> Follow along with the slides to answer the following questions.</a:t>
                      </a:r>
                      <a:endParaRPr sz="1200">
                        <a:latin typeface="Halant"/>
                        <a:ea typeface="Halant"/>
                        <a:cs typeface="Halant"/>
                        <a:sym typeface="Halant"/>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34150">
                <a:tc>
                  <a:txBody>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2) What is important context to review before learning about the Trail of Tears?</a:t>
                      </a:r>
                      <a:endParaRPr sz="1200">
                        <a:solidFill>
                          <a:schemeClr val="dk1"/>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Indian Removal Act of 1830:</a:t>
                      </a:r>
                      <a:r>
                        <a:rPr b="1" lang="en" sz="1200">
                          <a:solidFill>
                            <a:schemeClr val="dk1"/>
                          </a:solidFill>
                          <a:latin typeface="Inter"/>
                          <a:ea typeface="Inter"/>
                          <a:cs typeface="Inter"/>
                          <a:sym typeface="Inter"/>
                        </a:rPr>
                        <a:t> </a:t>
                      </a:r>
                      <a:endParaRPr b="1" sz="1200">
                        <a:solidFill>
                          <a:srgbClr val="E95C3D"/>
                        </a:solidFill>
                        <a:latin typeface="Inter"/>
                        <a:ea typeface="Inter"/>
                        <a:cs typeface="Inter"/>
                        <a:sym typeface="Inter"/>
                      </a:endParaRPr>
                    </a:p>
                    <a:p>
                      <a:pPr indent="0" lvl="0" marL="9144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Char char="●"/>
                      </a:pPr>
                      <a:r>
                        <a:rPr i="1" lang="en" sz="1200">
                          <a:solidFill>
                            <a:schemeClr val="dk1"/>
                          </a:solidFill>
                          <a:latin typeface="Inter"/>
                          <a:ea typeface="Inter"/>
                          <a:cs typeface="Inter"/>
                          <a:sym typeface="Inter"/>
                        </a:rPr>
                        <a:t>Worcester v. Georgia </a:t>
                      </a:r>
                      <a:r>
                        <a:rPr lang="en" sz="1200">
                          <a:solidFill>
                            <a:schemeClr val="dk1"/>
                          </a:solidFill>
                          <a:latin typeface="Inter"/>
                          <a:ea typeface="Inter"/>
                          <a:cs typeface="Inter"/>
                          <a:sym typeface="Inter"/>
                        </a:rPr>
                        <a:t>1832: </a:t>
                      </a:r>
                      <a:endParaRPr b="1" sz="1200">
                        <a:solidFill>
                          <a:srgbClr val="E95C3D"/>
                        </a:solidFill>
                        <a:latin typeface="Inter"/>
                        <a:ea typeface="Inter"/>
                        <a:cs typeface="Inter"/>
                        <a:sym typeface="Inter"/>
                      </a:endParaRPr>
                    </a:p>
                    <a:p>
                      <a:pPr indent="0" lvl="0" marL="9144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3) What are significant characteristics to know about the Cherokee Nation prior to the Trail of Tears?</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4) Which president enforced Indian Removal and how were those involved affected?</a:t>
                      </a:r>
                      <a:endParaRPr b="1"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b="1" sz="1200">
                        <a:solidFill>
                          <a:srgbClr val="E95C3D"/>
                        </a:solidFill>
                        <a:highlight>
                          <a:schemeClr val="lt1"/>
                        </a:highlight>
                        <a:latin typeface="Inter"/>
                        <a:ea typeface="Inter"/>
                        <a:cs typeface="Inter"/>
                        <a:sym typeface="Inter"/>
                      </a:endParaRPr>
                    </a:p>
                    <a:p>
                      <a:pPr indent="0" lvl="0" marL="457200" rtl="0" algn="l">
                        <a:spcBef>
                          <a:spcPts val="0"/>
                        </a:spcBef>
                        <a:spcAft>
                          <a:spcPts val="0"/>
                        </a:spcAft>
                        <a:buNone/>
                      </a:pPr>
                      <a:r>
                        <a:t/>
                      </a:r>
                      <a:endParaRPr b="1" sz="1200">
                        <a:solidFill>
                          <a:srgbClr val="E95C3D"/>
                        </a:solidFill>
                        <a:highlight>
                          <a:schemeClr val="lt1"/>
                        </a:highlight>
                        <a:latin typeface="Inter"/>
                        <a:ea typeface="Inter"/>
                        <a:cs typeface="Inter"/>
                        <a:sym typeface="Inter"/>
                      </a:endParaRPr>
                    </a:p>
                    <a:p>
                      <a:pPr indent="0" lvl="0" marL="457200" rtl="0" algn="l">
                        <a:spcBef>
                          <a:spcPts val="0"/>
                        </a:spcBef>
                        <a:spcAft>
                          <a:spcPts val="0"/>
                        </a:spcAft>
                        <a:buNone/>
                      </a:pPr>
                      <a:r>
                        <a:t/>
                      </a:r>
                      <a:endParaRPr b="1" sz="1200">
                        <a:solidFill>
                          <a:srgbClr val="E95C3D"/>
                        </a:solidFill>
                        <a:highlight>
                          <a:schemeClr val="lt1"/>
                        </a:highlight>
                        <a:latin typeface="Inter"/>
                        <a:ea typeface="Inter"/>
                        <a:cs typeface="Inter"/>
                        <a:sym typeface="Inter"/>
                      </a:endParaRPr>
                    </a:p>
                    <a:p>
                      <a:pPr indent="0" lvl="0" marL="0" rtl="0" algn="l">
                        <a:spcBef>
                          <a:spcPts val="0"/>
                        </a:spcBef>
                        <a:spcAft>
                          <a:spcPts val="0"/>
                        </a:spcAft>
                        <a:buNone/>
                      </a:pPr>
                      <a:r>
                        <a:t/>
                      </a:r>
                      <a:endParaRPr b="1" sz="1200">
                        <a:solidFill>
                          <a:srgbClr val="E95C3D"/>
                        </a:solidFill>
                        <a:highlight>
                          <a:schemeClr val="lt1"/>
                        </a:highlight>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4) Using the map, answer the following questions:</a:t>
                      </a:r>
                      <a:endParaRPr sz="1200">
                        <a:solidFill>
                          <a:schemeClr val="dk1"/>
                        </a:solidFill>
                        <a:latin typeface="Inter"/>
                        <a:ea typeface="Inter"/>
                        <a:cs typeface="Inter"/>
                        <a:sym typeface="Inter"/>
                      </a:endParaRPr>
                    </a:p>
                    <a:p>
                      <a:pPr indent="-304800" lvl="0" marL="914400" rtl="0" algn="l">
                        <a:spcBef>
                          <a:spcPts val="0"/>
                        </a:spcBef>
                        <a:spcAft>
                          <a:spcPts val="0"/>
                        </a:spcAft>
                        <a:buClr>
                          <a:schemeClr val="dk1"/>
                        </a:buClr>
                        <a:buSzPts val="1200"/>
                        <a:buFont typeface="Inter"/>
                        <a:buAutoNum type="alphaLcPeriod"/>
                      </a:pPr>
                      <a:r>
                        <a:rPr lang="en" sz="1200">
                          <a:solidFill>
                            <a:schemeClr val="dk1"/>
                          </a:solidFill>
                          <a:highlight>
                            <a:schemeClr val="lt1"/>
                          </a:highlight>
                          <a:latin typeface="Inter"/>
                          <a:ea typeface="Inter"/>
                          <a:cs typeface="Inter"/>
                          <a:sym typeface="Inter"/>
                        </a:rPr>
                        <a:t>Locate the northern route. How does it compare with the other main routes? What advantages and what disadvantages might the northern route have?</a:t>
                      </a:r>
                      <a:r>
                        <a:rPr b="1" lang="en" sz="1200">
                          <a:solidFill>
                            <a:schemeClr val="dk1"/>
                          </a:solidFill>
                          <a:highlight>
                            <a:schemeClr val="lt1"/>
                          </a:highlight>
                          <a:latin typeface="Inter"/>
                          <a:ea typeface="Inter"/>
                          <a:cs typeface="Inter"/>
                          <a:sym typeface="Inter"/>
                        </a:rPr>
                        <a:t> </a:t>
                      </a:r>
                      <a:endParaRPr b="1" sz="1200">
                        <a:solidFill>
                          <a:srgbClr val="E95C3D"/>
                        </a:solidFill>
                        <a:highlight>
                          <a:schemeClr val="lt1"/>
                        </a:highlight>
                        <a:latin typeface="Inter"/>
                        <a:ea typeface="Inter"/>
                        <a:cs typeface="Inter"/>
                        <a:sym typeface="Inter"/>
                      </a:endParaRPr>
                    </a:p>
                    <a:p>
                      <a:pPr indent="0" lvl="0" marL="0" rtl="0" algn="l">
                        <a:spcBef>
                          <a:spcPts val="0"/>
                        </a:spcBef>
                        <a:spcAft>
                          <a:spcPts val="0"/>
                        </a:spcAft>
                        <a:buNone/>
                      </a:pPr>
                      <a:r>
                        <a:t/>
                      </a:r>
                      <a:endParaRPr b="1" sz="1200">
                        <a:solidFill>
                          <a:srgbClr val="E95C3D"/>
                        </a:solidFill>
                        <a:highlight>
                          <a:schemeClr val="lt1"/>
                        </a:highlight>
                        <a:latin typeface="Inter"/>
                        <a:ea typeface="Inter"/>
                        <a:cs typeface="Inter"/>
                        <a:sym typeface="Inter"/>
                      </a:endParaRPr>
                    </a:p>
                    <a:p>
                      <a:pPr indent="0" lvl="0" marL="0" rtl="0" algn="l">
                        <a:spcBef>
                          <a:spcPts val="0"/>
                        </a:spcBef>
                        <a:spcAft>
                          <a:spcPts val="0"/>
                        </a:spcAft>
                        <a:buNone/>
                      </a:pPr>
                      <a:r>
                        <a:t/>
                      </a:r>
                      <a:endParaRPr b="1" sz="1200">
                        <a:solidFill>
                          <a:srgbClr val="E95C3D"/>
                        </a:solidFill>
                        <a:highlight>
                          <a:schemeClr val="lt1"/>
                        </a:highlight>
                        <a:latin typeface="Inter"/>
                        <a:ea typeface="Inter"/>
                        <a:cs typeface="Inter"/>
                        <a:sym typeface="Inter"/>
                      </a:endParaRPr>
                    </a:p>
                    <a:p>
                      <a:pPr indent="0" lvl="0" marL="0" rtl="0" algn="l">
                        <a:spcBef>
                          <a:spcPts val="0"/>
                        </a:spcBef>
                        <a:spcAft>
                          <a:spcPts val="0"/>
                        </a:spcAft>
                        <a:buNone/>
                      </a:pPr>
                      <a:r>
                        <a:t/>
                      </a:r>
                      <a:endParaRPr b="1" sz="1200">
                        <a:solidFill>
                          <a:srgbClr val="E95C3D"/>
                        </a:solidFill>
                        <a:highlight>
                          <a:schemeClr val="lt1"/>
                        </a:highlight>
                        <a:latin typeface="Inter"/>
                        <a:ea typeface="Inter"/>
                        <a:cs typeface="Inter"/>
                        <a:sym typeface="Inter"/>
                      </a:endParaRPr>
                    </a:p>
                    <a:p>
                      <a:pPr indent="0" lvl="0" marL="914400" rtl="0" algn="l">
                        <a:spcBef>
                          <a:spcPts val="0"/>
                        </a:spcBef>
                        <a:spcAft>
                          <a:spcPts val="0"/>
                        </a:spcAft>
                        <a:buNone/>
                      </a:pPr>
                      <a:r>
                        <a:t/>
                      </a:r>
                      <a:endParaRPr b="1" sz="1200">
                        <a:solidFill>
                          <a:srgbClr val="E95C3D"/>
                        </a:solidFill>
                        <a:highlight>
                          <a:schemeClr val="lt1"/>
                        </a:highlight>
                        <a:latin typeface="Inter"/>
                        <a:ea typeface="Inter"/>
                        <a:cs typeface="Inter"/>
                        <a:sym typeface="Inter"/>
                      </a:endParaRPr>
                    </a:p>
                    <a:p>
                      <a:pPr indent="-304800" lvl="0" marL="914400" rtl="0" algn="l">
                        <a:spcBef>
                          <a:spcPts val="0"/>
                        </a:spcBef>
                        <a:spcAft>
                          <a:spcPts val="0"/>
                        </a:spcAft>
                        <a:buClr>
                          <a:schemeClr val="dk1"/>
                        </a:buClr>
                        <a:buSzPts val="1200"/>
                        <a:buFont typeface="Inter"/>
                        <a:buAutoNum type="alphaLcPeriod"/>
                      </a:pPr>
                      <a:r>
                        <a:rPr lang="en" sz="1200">
                          <a:solidFill>
                            <a:schemeClr val="dk1"/>
                          </a:solidFill>
                          <a:highlight>
                            <a:schemeClr val="lt1"/>
                          </a:highlight>
                          <a:latin typeface="Inter"/>
                          <a:ea typeface="Inter"/>
                          <a:cs typeface="Inter"/>
                          <a:sym typeface="Inter"/>
                        </a:rPr>
                        <a:t>The largest group of Cherokees left Tennessee in the late fall of 1838, followed the northern route, and arrived in Indian Territory in March. What problems do you think they might have encountered on the journey?</a:t>
                      </a:r>
                      <a:r>
                        <a:rPr b="1" lang="en" sz="1200">
                          <a:solidFill>
                            <a:schemeClr val="dk1"/>
                          </a:solidFill>
                          <a:highlight>
                            <a:schemeClr val="lt1"/>
                          </a:highlight>
                          <a:latin typeface="Inter"/>
                          <a:ea typeface="Inter"/>
                          <a:cs typeface="Inter"/>
                          <a:sym typeface="Inter"/>
                        </a:rPr>
                        <a:t> </a:t>
                      </a:r>
                      <a:endParaRPr b="1" sz="1200">
                        <a:solidFill>
                          <a:srgbClr val="E95C3D"/>
                        </a:solidFill>
                        <a:highlight>
                          <a:schemeClr val="lt1"/>
                        </a:highlight>
                        <a:latin typeface="Inter"/>
                        <a:ea typeface="Inter"/>
                        <a:cs typeface="Inter"/>
                        <a:sym typeface="Inter"/>
                      </a:endParaRPr>
                    </a:p>
                    <a:p>
                      <a:pPr indent="0" lvl="0" marL="0" rtl="0" algn="l">
                        <a:spcBef>
                          <a:spcPts val="0"/>
                        </a:spcBef>
                        <a:spcAft>
                          <a:spcPts val="0"/>
                        </a:spcAft>
                        <a:buNone/>
                      </a:pPr>
                      <a:r>
                        <a:t/>
                      </a:r>
                      <a:endParaRPr b="1" sz="1200">
                        <a:solidFill>
                          <a:srgbClr val="E95C3D"/>
                        </a:solidFill>
                        <a:highlight>
                          <a:schemeClr val="lt1"/>
                        </a:highlight>
                        <a:latin typeface="Inter"/>
                        <a:ea typeface="Inter"/>
                        <a:cs typeface="Inter"/>
                        <a:sym typeface="Inter"/>
                      </a:endParaRPr>
                    </a:p>
                    <a:p>
                      <a:pPr indent="0" lvl="0" marL="0" rtl="0" algn="l">
                        <a:spcBef>
                          <a:spcPts val="0"/>
                        </a:spcBef>
                        <a:spcAft>
                          <a:spcPts val="0"/>
                        </a:spcAft>
                        <a:buNone/>
                      </a:pPr>
                      <a:r>
                        <a:t/>
                      </a:r>
                      <a:endParaRPr b="1" sz="1200">
                        <a:solidFill>
                          <a:srgbClr val="E95C3D"/>
                        </a:solidFill>
                        <a:highlight>
                          <a:schemeClr val="lt1"/>
                        </a:highlight>
                        <a:latin typeface="Inter"/>
                        <a:ea typeface="Inter"/>
                        <a:cs typeface="Inter"/>
                        <a:sym typeface="Inter"/>
                      </a:endParaRPr>
                    </a:p>
                    <a:p>
                      <a:pPr indent="0" lvl="0" marL="0" rtl="0" algn="l">
                        <a:spcBef>
                          <a:spcPts val="0"/>
                        </a:spcBef>
                        <a:spcAft>
                          <a:spcPts val="0"/>
                        </a:spcAft>
                        <a:buNone/>
                      </a:pPr>
                      <a:r>
                        <a:t/>
                      </a:r>
                      <a:endParaRPr b="1" sz="1200">
                        <a:solidFill>
                          <a:srgbClr val="E95C3D"/>
                        </a:solidFill>
                        <a:highlight>
                          <a:schemeClr val="lt1"/>
                        </a:highlight>
                        <a:latin typeface="Inter"/>
                        <a:ea typeface="Inter"/>
                        <a:cs typeface="Inter"/>
                        <a:sym typeface="Inter"/>
                      </a:endParaRPr>
                    </a:p>
                    <a:p>
                      <a:pPr indent="0" lvl="0" marL="0" rtl="0" algn="l">
                        <a:spcBef>
                          <a:spcPts val="0"/>
                        </a:spcBef>
                        <a:spcAft>
                          <a:spcPts val="0"/>
                        </a:spcAft>
                        <a:buNone/>
                      </a:pPr>
                      <a:r>
                        <a:t/>
                      </a:r>
                      <a:endParaRPr b="1" sz="1200">
                        <a:solidFill>
                          <a:srgbClr val="E95C3D"/>
                        </a:solidFill>
                        <a:highlight>
                          <a:schemeClr val="lt1"/>
                        </a:highlight>
                        <a:latin typeface="Inter"/>
                        <a:ea typeface="Inter"/>
                        <a:cs typeface="Inter"/>
                        <a:sym typeface="Inter"/>
                      </a:endParaRPr>
                    </a:p>
                    <a:p>
                      <a:pPr indent="0" lvl="0" marL="457200" rtl="0" algn="l">
                        <a:spcBef>
                          <a:spcPts val="0"/>
                        </a:spcBef>
                        <a:spcAft>
                          <a:spcPts val="0"/>
                        </a:spcAft>
                        <a:buNone/>
                      </a:pPr>
                      <a:r>
                        <a:t/>
                      </a:r>
                      <a:endParaRPr b="1" sz="1200">
                        <a:solidFill>
                          <a:srgbClr val="E95C3D"/>
                        </a:solidFill>
                        <a:highlight>
                          <a:schemeClr val="lt1"/>
                        </a:highlight>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5) Say-it-in-Six: What was Rebecca Neugin’s experience on the Trail of Tears?</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chemeClr val="dk1"/>
                        </a:solidFill>
                        <a:highlight>
                          <a:schemeClr val="lt1"/>
                        </a:highlight>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bl>
          </a:graphicData>
        </a:graphic>
      </p:graphicFrame>
      <p:sp>
        <p:nvSpPr>
          <p:cNvPr id="100" name="Google Shape;100;p25"/>
          <p:cNvSpPr txBox="1"/>
          <p:nvPr/>
        </p:nvSpPr>
        <p:spPr>
          <a:xfrm>
            <a:off x="0" y="0"/>
            <a:ext cx="7315200" cy="9879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Notes Guide</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The Trail of Tears</a:t>
            </a:r>
            <a:endParaRPr sz="24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400">
              <a:solidFill>
                <a:schemeClr val="dk1"/>
              </a:solidFill>
              <a:latin typeface="Plus Jakarta Sans Medium"/>
              <a:ea typeface="Plus Jakarta Sans Medium"/>
              <a:cs typeface="Plus Jakarta Sans Medium"/>
              <a:sym typeface="Plus Jakarta Sans Medium"/>
            </a:endParaRPr>
          </a:p>
        </p:txBody>
      </p:sp>
      <p:pic>
        <p:nvPicPr>
          <p:cNvPr id="101" name="Google Shape;101;p25"/>
          <p:cNvPicPr preferRelativeResize="0"/>
          <p:nvPr/>
        </p:nvPicPr>
        <p:blipFill>
          <a:blip r:embed="rId3">
            <a:alphaModFix/>
          </a:blip>
          <a:stretch>
            <a:fillRect/>
          </a:stretch>
        </p:blipFill>
        <p:spPr>
          <a:xfrm>
            <a:off x="203550" y="220497"/>
            <a:ext cx="1008511" cy="418200"/>
          </a:xfrm>
          <a:prstGeom prst="rect">
            <a:avLst/>
          </a:prstGeom>
          <a:noFill/>
          <a:ln>
            <a:noFill/>
          </a:ln>
        </p:spPr>
      </p:pic>
      <p:sp>
        <p:nvSpPr>
          <p:cNvPr id="102" name="Google Shape;102;p25"/>
          <p:cNvSpPr txBox="1"/>
          <p:nvPr/>
        </p:nvSpPr>
        <p:spPr>
          <a:xfrm>
            <a:off x="338625" y="10044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pic>
        <p:nvPicPr>
          <p:cNvPr id="103" name="Google Shape;103;p25"/>
          <p:cNvPicPr preferRelativeResize="0"/>
          <p:nvPr/>
        </p:nvPicPr>
        <p:blipFill>
          <a:blip r:embed="rId4">
            <a:alphaModFix/>
          </a:blip>
          <a:stretch>
            <a:fillRect/>
          </a:stretch>
        </p:blipFill>
        <p:spPr>
          <a:xfrm>
            <a:off x="381544" y="8967271"/>
            <a:ext cx="431174" cy="431174"/>
          </a:xfrm>
          <a:prstGeom prst="rect">
            <a:avLst/>
          </a:prstGeom>
          <a:noFill/>
          <a:ln>
            <a:noFill/>
          </a:ln>
        </p:spPr>
      </p:pic>
      <p:sp>
        <p:nvSpPr>
          <p:cNvPr id="104" name="Google Shape;104;p25"/>
          <p:cNvSpPr txBox="1"/>
          <p:nvPr/>
        </p:nvSpPr>
        <p:spPr>
          <a:xfrm>
            <a:off x="5533766" y="9091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5" name="Google Shape;105;p25"/>
          <p:cNvSpPr txBox="1"/>
          <p:nvPr/>
        </p:nvSpPr>
        <p:spPr>
          <a:xfrm>
            <a:off x="2966288" y="9091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5" name="Shape 195"/>
        <p:cNvGrpSpPr/>
        <p:nvPr/>
      </p:nvGrpSpPr>
      <p:grpSpPr>
        <a:xfrm>
          <a:off x="0" y="0"/>
          <a:ext cx="0" cy="0"/>
          <a:chOff x="0" y="0"/>
          <a:chExt cx="0" cy="0"/>
        </a:xfrm>
      </p:grpSpPr>
      <p:pic>
        <p:nvPicPr>
          <p:cNvPr id="196" name="Google Shape;196;p34"/>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97" name="Google Shape;197;p34"/>
          <p:cNvSpPr txBox="1"/>
          <p:nvPr/>
        </p:nvSpPr>
        <p:spPr>
          <a:xfrm>
            <a:off x="0" y="0"/>
            <a:ext cx="7315200" cy="8814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000"/>
              <a:buFont typeface="Arial"/>
              <a:buNone/>
            </a:pPr>
            <a:r>
              <a:rPr lang="en" sz="1400">
                <a:solidFill>
                  <a:schemeClr val="dk1"/>
                </a:solidFill>
                <a:latin typeface="Halant"/>
                <a:ea typeface="Halant"/>
                <a:cs typeface="Halant"/>
                <a:sym typeface="Halant"/>
              </a:rPr>
              <a:t>Historical Significance</a:t>
            </a:r>
            <a:endParaRPr sz="14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600">
                <a:solidFill>
                  <a:schemeClr val="dk1"/>
                </a:solidFill>
                <a:latin typeface="Plus Jakarta Sans Medium"/>
                <a:ea typeface="Plus Jakarta Sans Medium"/>
                <a:cs typeface="Plus Jakarta Sans Medium"/>
                <a:sym typeface="Plus Jakarta Sans Medium"/>
              </a:rPr>
              <a:t>WebQuest: The Trail of Tears and Indigenous Resistance (Exemplar)</a:t>
            </a:r>
            <a:endParaRPr sz="1800">
              <a:solidFill>
                <a:schemeClr val="dk1"/>
              </a:solidFill>
              <a:latin typeface="Plus Jakarta Sans Medium"/>
              <a:ea typeface="Plus Jakarta Sans Medium"/>
              <a:cs typeface="Plus Jakarta Sans Medium"/>
              <a:sym typeface="Plus Jakarta Sans Medium"/>
            </a:endParaRPr>
          </a:p>
        </p:txBody>
      </p:sp>
      <p:pic>
        <p:nvPicPr>
          <p:cNvPr id="198" name="Google Shape;198;p34"/>
          <p:cNvPicPr preferRelativeResize="0"/>
          <p:nvPr/>
        </p:nvPicPr>
        <p:blipFill>
          <a:blip r:embed="rId4">
            <a:alphaModFix/>
          </a:blip>
          <a:stretch>
            <a:fillRect/>
          </a:stretch>
        </p:blipFill>
        <p:spPr>
          <a:xfrm>
            <a:off x="203550" y="80942"/>
            <a:ext cx="994388" cy="412343"/>
          </a:xfrm>
          <a:prstGeom prst="rect">
            <a:avLst/>
          </a:prstGeom>
          <a:noFill/>
          <a:ln>
            <a:noFill/>
          </a:ln>
        </p:spPr>
      </p:pic>
      <p:sp>
        <p:nvSpPr>
          <p:cNvPr id="199" name="Google Shape;199;p34"/>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200" name="Google Shape;200;p34"/>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201" name="Google Shape;201;p34"/>
          <p:cNvSpPr txBox="1"/>
          <p:nvPr/>
        </p:nvSpPr>
        <p:spPr>
          <a:xfrm>
            <a:off x="388282" y="1065869"/>
            <a:ext cx="6538800" cy="33915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None/>
            </a:pPr>
            <a:r>
              <a:rPr b="1" lang="en" sz="1100">
                <a:solidFill>
                  <a:schemeClr val="dk1"/>
                </a:solidFill>
                <a:latin typeface="Inter"/>
                <a:ea typeface="Inter"/>
                <a:cs typeface="Inter"/>
                <a:sym typeface="Inter"/>
              </a:rPr>
              <a:t>Topic 4: Recognizing All Affected by Removal Policies</a:t>
            </a:r>
            <a:endParaRPr b="1" sz="1100">
              <a:solidFill>
                <a:schemeClr val="dk1"/>
              </a:solidFill>
              <a:latin typeface="Inter"/>
              <a:ea typeface="Inter"/>
              <a:cs typeface="Inter"/>
              <a:sym typeface="Inter"/>
            </a:endParaRPr>
          </a:p>
          <a:p>
            <a:pPr indent="-285750" lvl="0" marL="4318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Read the </a:t>
            </a:r>
            <a:r>
              <a:rPr lang="en" sz="1100" u="sng">
                <a:solidFill>
                  <a:schemeClr val="accent5"/>
                </a:solidFill>
                <a:latin typeface="Inter"/>
                <a:ea typeface="Inter"/>
                <a:cs typeface="Inter"/>
                <a:sym typeface="Inter"/>
                <a:hlinkClick r:id="rId5">
                  <a:extLst>
                    <a:ext uri="{A12FA001-AC4F-418D-AE19-62706E023703}">
                      <ahyp:hlinkClr val="tx"/>
                    </a:ext>
                  </a:extLst>
                </a:hlinkClick>
              </a:rPr>
              <a:t>blog</a:t>
            </a:r>
            <a:r>
              <a:rPr lang="en" sz="1100">
                <a:solidFill>
                  <a:schemeClr val="dk1"/>
                </a:solidFill>
                <a:latin typeface="Inter"/>
                <a:ea typeface="Inter"/>
                <a:cs typeface="Inter"/>
                <a:sym typeface="Inter"/>
              </a:rPr>
              <a:t> provided by the National Endowment for the Humanities, “Trail of Tears, Plural: What We Don’t Know About Indian Removal.”</a:t>
            </a:r>
            <a:endParaRPr sz="1100">
              <a:solidFill>
                <a:schemeClr val="dk1"/>
              </a:solidFill>
              <a:latin typeface="Inter"/>
              <a:ea typeface="Inter"/>
              <a:cs typeface="Inter"/>
              <a:sym typeface="Inter"/>
            </a:endParaRPr>
          </a:p>
          <a:p>
            <a:pPr indent="0" lvl="0" marL="431800" rtl="0" algn="l">
              <a:spcBef>
                <a:spcPts val="0"/>
              </a:spcBef>
              <a:spcAft>
                <a:spcPts val="0"/>
              </a:spcAft>
              <a:buNone/>
            </a:pPr>
            <a:r>
              <a:t/>
            </a:r>
            <a:endParaRPr sz="1100">
              <a:solidFill>
                <a:schemeClr val="dk1"/>
              </a:solidFill>
              <a:latin typeface="Inter"/>
              <a:ea typeface="Inter"/>
              <a:cs typeface="Inter"/>
              <a:sym typeface="Inter"/>
            </a:endParaRPr>
          </a:p>
          <a:p>
            <a:pPr indent="-285750" lvl="0" marL="4318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Why do narratives about Indian Removal usually focus on the Cherokee Nation?</a:t>
            </a:r>
            <a:endParaRPr sz="1100">
              <a:solidFill>
                <a:schemeClr val="dk1"/>
              </a:solidFill>
              <a:latin typeface="Inter"/>
              <a:ea typeface="Inter"/>
              <a:cs typeface="Inter"/>
              <a:sym typeface="Inter"/>
            </a:endParaRPr>
          </a:p>
          <a:p>
            <a:pPr indent="0" lvl="0" marL="431800" rtl="0" algn="l">
              <a:spcBef>
                <a:spcPts val="0"/>
              </a:spcBef>
              <a:spcAft>
                <a:spcPts val="0"/>
              </a:spcAft>
              <a:buNone/>
            </a:pPr>
            <a:r>
              <a:rPr b="1" lang="en" sz="1100">
                <a:solidFill>
                  <a:schemeClr val="accent1"/>
                </a:solidFill>
                <a:latin typeface="Inter"/>
                <a:ea typeface="Inter"/>
                <a:cs typeface="Inter"/>
                <a:sym typeface="Inter"/>
              </a:rPr>
              <a:t>The Cherokee Nation’s story received national attention in the Supreme Court case Worcester v. Georgia and the Trail of Tears was a very distinct forced removal process that gained traction among educators and activists.</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285750" lvl="0" marL="4318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Why is it important to recognize the effects of removal on all Indigenous nations east of the Mississippi River?</a:t>
            </a:r>
            <a:endParaRPr sz="1100">
              <a:solidFill>
                <a:schemeClr val="dk1"/>
              </a:solidFill>
              <a:latin typeface="Inter"/>
              <a:ea typeface="Inter"/>
              <a:cs typeface="Inter"/>
              <a:sym typeface="Inter"/>
            </a:endParaRPr>
          </a:p>
          <a:p>
            <a:pPr indent="0" lvl="0" marL="431800" rtl="0" algn="l">
              <a:spcBef>
                <a:spcPts val="0"/>
              </a:spcBef>
              <a:spcAft>
                <a:spcPts val="0"/>
              </a:spcAft>
              <a:buNone/>
            </a:pPr>
            <a:r>
              <a:rPr b="1" lang="en" sz="1100">
                <a:solidFill>
                  <a:schemeClr val="accent1"/>
                </a:solidFill>
                <a:latin typeface="Inter"/>
                <a:ea typeface="Inter"/>
                <a:cs typeface="Inter"/>
                <a:sym typeface="Inter"/>
              </a:rPr>
              <a:t>It helps to move away from the narrative of atrocities only taking place in the South. Additionally, it is important to include all who were affected in this tragic history and tell the stories of the other “Trails of Tears” which took place among Indigenous nations in the North as well.</a:t>
            </a:r>
            <a:br>
              <a:rPr lang="en" sz="1100">
                <a:solidFill>
                  <a:schemeClr val="dk1"/>
                </a:solidFill>
                <a:latin typeface="Inter"/>
                <a:ea typeface="Inter"/>
                <a:cs typeface="Inter"/>
                <a:sym typeface="Inter"/>
              </a:rPr>
            </a:br>
            <a:endParaRPr sz="1100">
              <a:solidFill>
                <a:schemeClr val="dk1"/>
              </a:solidFill>
              <a:latin typeface="Inter"/>
              <a:ea typeface="Inter"/>
              <a:cs typeface="Inter"/>
              <a:sym typeface="Inter"/>
            </a:endParaRPr>
          </a:p>
          <a:p>
            <a:pPr indent="-285750" lvl="0" marL="4318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Using the sources in the Smithsonian’s </a:t>
            </a:r>
            <a:r>
              <a:rPr lang="en" sz="1100" u="sng">
                <a:solidFill>
                  <a:schemeClr val="hlink"/>
                </a:solidFill>
                <a:latin typeface="Inter"/>
                <a:ea typeface="Inter"/>
                <a:cs typeface="Inter"/>
                <a:sym typeface="Inter"/>
                <a:hlinkClick r:id="rId6"/>
              </a:rPr>
              <a:t>Removal Avoidance Case Studies</a:t>
            </a:r>
            <a:r>
              <a:rPr lang="en" sz="1100">
                <a:solidFill>
                  <a:schemeClr val="dk1"/>
                </a:solidFill>
                <a:latin typeface="Inter"/>
                <a:ea typeface="Inter"/>
                <a:cs typeface="Inter"/>
                <a:sym typeface="Inter"/>
              </a:rPr>
              <a:t> fill in the chart below. For each tribe, discuss one example of strategy the tribe utilized to resist removal policies in the 1800s.</a:t>
            </a:r>
            <a:endParaRPr sz="1100">
              <a:solidFill>
                <a:schemeClr val="dk1"/>
              </a:solidFill>
              <a:latin typeface="Inter"/>
              <a:ea typeface="Inter"/>
              <a:cs typeface="Inter"/>
              <a:sym typeface="Inter"/>
            </a:endParaRPr>
          </a:p>
        </p:txBody>
      </p:sp>
      <p:graphicFrame>
        <p:nvGraphicFramePr>
          <p:cNvPr id="202" name="Google Shape;202;p34"/>
          <p:cNvGraphicFramePr/>
          <p:nvPr/>
        </p:nvGraphicFramePr>
        <p:xfrm>
          <a:off x="388282" y="4583262"/>
          <a:ext cx="3000000" cy="3000000"/>
        </p:xfrm>
        <a:graphic>
          <a:graphicData uri="http://schemas.openxmlformats.org/drawingml/2006/table">
            <a:tbl>
              <a:tblPr>
                <a:noFill/>
                <a:tableStyleId>{8D5A2336-DB29-4C99-B333-E7FF651CFF0F}</a:tableStyleId>
              </a:tblPr>
              <a:tblGrid>
                <a:gridCol w="1533950"/>
                <a:gridCol w="5004775"/>
              </a:tblGrid>
              <a:tr h="363675">
                <a:tc>
                  <a:txBody>
                    <a:bodyPr/>
                    <a:lstStyle/>
                    <a:p>
                      <a:pPr indent="0" lvl="0" marL="0" rtl="0" algn="ctr">
                        <a:spcBef>
                          <a:spcPts val="0"/>
                        </a:spcBef>
                        <a:spcAft>
                          <a:spcPts val="0"/>
                        </a:spcAft>
                        <a:buNone/>
                      </a:pPr>
                      <a:r>
                        <a:rPr b="1" lang="en" sz="1100">
                          <a:latin typeface="Inter"/>
                          <a:ea typeface="Inter"/>
                          <a:cs typeface="Inter"/>
                          <a:sym typeface="Inter"/>
                        </a:rPr>
                        <a:t>Tribe</a:t>
                      </a:r>
                      <a:endParaRPr b="1" sz="1100">
                        <a:latin typeface="Inter"/>
                        <a:ea typeface="Inter"/>
                        <a:cs typeface="Inter"/>
                        <a:sym typeface="Inter"/>
                      </a:endParaRPr>
                    </a:p>
                  </a:txBody>
                  <a:tcPr marT="87275" marB="87275" marR="86050" marL="86050" anchor="ctr"/>
                </a:tc>
                <a:tc>
                  <a:txBody>
                    <a:bodyPr/>
                    <a:lstStyle/>
                    <a:p>
                      <a:pPr indent="0" lvl="0" marL="0" rtl="0" algn="ctr">
                        <a:spcBef>
                          <a:spcPts val="0"/>
                        </a:spcBef>
                        <a:spcAft>
                          <a:spcPts val="0"/>
                        </a:spcAft>
                        <a:buNone/>
                      </a:pPr>
                      <a:r>
                        <a:rPr b="1" lang="en" sz="1100">
                          <a:latin typeface="Inter"/>
                          <a:ea typeface="Inter"/>
                          <a:cs typeface="Inter"/>
                          <a:sym typeface="Inter"/>
                        </a:rPr>
                        <a:t>Strategies of Resistance and Accommodation to Removal Policies</a:t>
                      </a:r>
                      <a:endParaRPr b="1" sz="1100">
                        <a:latin typeface="Inter"/>
                        <a:ea typeface="Inter"/>
                        <a:cs typeface="Inter"/>
                        <a:sym typeface="Inter"/>
                      </a:endParaRPr>
                    </a:p>
                  </a:txBody>
                  <a:tcPr marT="87275" marB="87275" marR="86050" marL="86050" anchor="ctr"/>
                </a:tc>
              </a:tr>
              <a:tr h="359400">
                <a:tc>
                  <a:txBody>
                    <a:bodyPr/>
                    <a:lstStyle/>
                    <a:p>
                      <a:pPr indent="0" lvl="0" marL="0" rtl="0" algn="ctr">
                        <a:spcBef>
                          <a:spcPts val="0"/>
                        </a:spcBef>
                        <a:spcAft>
                          <a:spcPts val="0"/>
                        </a:spcAft>
                        <a:buNone/>
                      </a:pPr>
                      <a:r>
                        <a:t/>
                      </a:r>
                      <a:endParaRPr b="1" sz="1100">
                        <a:latin typeface="Inter"/>
                        <a:ea typeface="Inter"/>
                        <a:cs typeface="Inter"/>
                        <a:sym typeface="Inter"/>
                      </a:endParaRPr>
                    </a:p>
                    <a:p>
                      <a:pPr indent="0" lvl="0" marL="0" rtl="0" algn="ctr">
                        <a:spcBef>
                          <a:spcPts val="0"/>
                        </a:spcBef>
                        <a:spcAft>
                          <a:spcPts val="0"/>
                        </a:spcAft>
                        <a:buNone/>
                      </a:pPr>
                      <a:r>
                        <a:rPr b="1" lang="en" sz="1100">
                          <a:latin typeface="Inter"/>
                          <a:ea typeface="Inter"/>
                          <a:cs typeface="Inter"/>
                          <a:sym typeface="Inter"/>
                        </a:rPr>
                        <a:t>Potawatomi Nation</a:t>
                      </a:r>
                      <a:endParaRPr b="1" sz="1100">
                        <a:latin typeface="Inter"/>
                        <a:ea typeface="Inter"/>
                        <a:cs typeface="Inter"/>
                        <a:sym typeface="Inter"/>
                      </a:endParaRPr>
                    </a:p>
                    <a:p>
                      <a:pPr indent="0" lvl="0" marL="0" rtl="0" algn="ctr">
                        <a:spcBef>
                          <a:spcPts val="0"/>
                        </a:spcBef>
                        <a:spcAft>
                          <a:spcPts val="0"/>
                        </a:spcAft>
                        <a:buNone/>
                      </a:pPr>
                      <a:r>
                        <a:t/>
                      </a:r>
                      <a:endParaRPr b="1" sz="1100">
                        <a:latin typeface="Inter"/>
                        <a:ea typeface="Inter"/>
                        <a:cs typeface="Inter"/>
                        <a:sym typeface="Inter"/>
                      </a:endParaRPr>
                    </a:p>
                  </a:txBody>
                  <a:tcPr marT="87275" marB="87275" marR="86050" marL="86050" anchor="ctr"/>
                </a:tc>
                <a:tc>
                  <a:txBody>
                    <a:bodyPr/>
                    <a:lstStyle/>
                    <a:p>
                      <a:pPr indent="-285750" lvl="0" marL="431800" rtl="0" algn="l">
                        <a:spcBef>
                          <a:spcPts val="0"/>
                        </a:spcBef>
                        <a:spcAft>
                          <a:spcPts val="0"/>
                        </a:spcAft>
                        <a:buClr>
                          <a:schemeClr val="accent1"/>
                        </a:buClr>
                        <a:buSzPts val="1100"/>
                        <a:buFont typeface="Inter"/>
                        <a:buChar char="-"/>
                      </a:pPr>
                      <a:r>
                        <a:rPr b="1" lang="en" sz="1100">
                          <a:solidFill>
                            <a:schemeClr val="accent1"/>
                          </a:solidFill>
                          <a:latin typeface="Inter"/>
                          <a:ea typeface="Inter"/>
                          <a:cs typeface="Inter"/>
                          <a:sym typeface="Inter"/>
                        </a:rPr>
                        <a:t>Refusing to sign treaties</a:t>
                      </a:r>
                      <a:endParaRPr b="1" sz="1100">
                        <a:solidFill>
                          <a:schemeClr val="accent1"/>
                        </a:solidFill>
                        <a:latin typeface="Inter"/>
                        <a:ea typeface="Inter"/>
                        <a:cs typeface="Inter"/>
                        <a:sym typeface="Inter"/>
                      </a:endParaRPr>
                    </a:p>
                  </a:txBody>
                  <a:tcPr marT="87275" marB="87275" marR="86050" marL="86050" anchor="ctr"/>
                </a:tc>
              </a:tr>
              <a:tr h="283725">
                <a:tc>
                  <a:txBody>
                    <a:bodyPr/>
                    <a:lstStyle/>
                    <a:p>
                      <a:pPr indent="0" lvl="0" marL="0" rtl="0" algn="ctr">
                        <a:spcBef>
                          <a:spcPts val="0"/>
                        </a:spcBef>
                        <a:spcAft>
                          <a:spcPts val="0"/>
                        </a:spcAft>
                        <a:buNone/>
                      </a:pPr>
                      <a:r>
                        <a:t/>
                      </a:r>
                      <a:endParaRPr b="1" sz="1100">
                        <a:latin typeface="Inter"/>
                        <a:ea typeface="Inter"/>
                        <a:cs typeface="Inter"/>
                        <a:sym typeface="Inter"/>
                      </a:endParaRPr>
                    </a:p>
                    <a:p>
                      <a:pPr indent="0" lvl="0" marL="0" rtl="0" algn="ctr">
                        <a:spcBef>
                          <a:spcPts val="0"/>
                        </a:spcBef>
                        <a:spcAft>
                          <a:spcPts val="0"/>
                        </a:spcAft>
                        <a:buNone/>
                      </a:pPr>
                      <a:r>
                        <a:rPr b="1" lang="en" sz="1100">
                          <a:latin typeface="Inter"/>
                          <a:ea typeface="Inter"/>
                          <a:cs typeface="Inter"/>
                          <a:sym typeface="Inter"/>
                        </a:rPr>
                        <a:t>Seminole Nation</a:t>
                      </a:r>
                      <a:endParaRPr b="1" sz="1100">
                        <a:latin typeface="Inter"/>
                        <a:ea typeface="Inter"/>
                        <a:cs typeface="Inter"/>
                        <a:sym typeface="Inter"/>
                      </a:endParaRPr>
                    </a:p>
                    <a:p>
                      <a:pPr indent="0" lvl="0" marL="0" rtl="0" algn="ctr">
                        <a:spcBef>
                          <a:spcPts val="0"/>
                        </a:spcBef>
                        <a:spcAft>
                          <a:spcPts val="0"/>
                        </a:spcAft>
                        <a:buNone/>
                      </a:pPr>
                      <a:r>
                        <a:t/>
                      </a:r>
                      <a:endParaRPr b="1" sz="1100">
                        <a:latin typeface="Inter"/>
                        <a:ea typeface="Inter"/>
                        <a:cs typeface="Inter"/>
                        <a:sym typeface="Inter"/>
                      </a:endParaRPr>
                    </a:p>
                  </a:txBody>
                  <a:tcPr marT="87275" marB="87275" marR="86050" marL="86050" anchor="ctr"/>
                </a:tc>
                <a:tc>
                  <a:txBody>
                    <a:bodyPr/>
                    <a:lstStyle/>
                    <a:p>
                      <a:pPr indent="-285750" lvl="0" marL="431800" rtl="0" algn="l">
                        <a:spcBef>
                          <a:spcPts val="0"/>
                        </a:spcBef>
                        <a:spcAft>
                          <a:spcPts val="0"/>
                        </a:spcAft>
                        <a:buClr>
                          <a:schemeClr val="accent1"/>
                        </a:buClr>
                        <a:buSzPts val="1100"/>
                        <a:buFont typeface="Inter"/>
                        <a:buChar char="-"/>
                      </a:pPr>
                      <a:r>
                        <a:rPr b="1" lang="en" sz="1100">
                          <a:solidFill>
                            <a:schemeClr val="accent1"/>
                          </a:solidFill>
                          <a:latin typeface="Inter"/>
                          <a:ea typeface="Inter"/>
                          <a:cs typeface="Inter"/>
                          <a:sym typeface="Inter"/>
                        </a:rPr>
                        <a:t>Attempted treaty negotiations</a:t>
                      </a:r>
                      <a:endParaRPr b="1" sz="1100">
                        <a:solidFill>
                          <a:schemeClr val="accent1"/>
                        </a:solidFill>
                        <a:latin typeface="Inter"/>
                        <a:ea typeface="Inter"/>
                        <a:cs typeface="Inter"/>
                        <a:sym typeface="Inter"/>
                      </a:endParaRPr>
                    </a:p>
                    <a:p>
                      <a:pPr indent="-285750" lvl="0" marL="431800" rtl="0" algn="l">
                        <a:spcBef>
                          <a:spcPts val="0"/>
                        </a:spcBef>
                        <a:spcAft>
                          <a:spcPts val="0"/>
                        </a:spcAft>
                        <a:buClr>
                          <a:schemeClr val="accent1"/>
                        </a:buClr>
                        <a:buSzPts val="1100"/>
                        <a:buFont typeface="Inter"/>
                        <a:buChar char="-"/>
                      </a:pPr>
                      <a:r>
                        <a:rPr b="1" lang="en" sz="1100">
                          <a:solidFill>
                            <a:schemeClr val="accent1"/>
                          </a:solidFill>
                          <a:latin typeface="Inter"/>
                          <a:ea typeface="Inter"/>
                          <a:cs typeface="Inter"/>
                          <a:sym typeface="Inter"/>
                        </a:rPr>
                        <a:t>Fighting the Army in battle to defend land</a:t>
                      </a:r>
                      <a:endParaRPr b="1" sz="1100">
                        <a:solidFill>
                          <a:schemeClr val="accent1"/>
                        </a:solidFill>
                        <a:latin typeface="Inter"/>
                        <a:ea typeface="Inter"/>
                        <a:cs typeface="Inter"/>
                        <a:sym typeface="Inter"/>
                      </a:endParaRPr>
                    </a:p>
                  </a:txBody>
                  <a:tcPr marT="87275" marB="87275" marR="86050" marL="86050" anchor="ctr"/>
                </a:tc>
              </a:tr>
              <a:tr h="363675">
                <a:tc>
                  <a:txBody>
                    <a:bodyPr/>
                    <a:lstStyle/>
                    <a:p>
                      <a:pPr indent="0" lvl="0" marL="0" rtl="0" algn="ctr">
                        <a:spcBef>
                          <a:spcPts val="0"/>
                        </a:spcBef>
                        <a:spcAft>
                          <a:spcPts val="0"/>
                        </a:spcAft>
                        <a:buNone/>
                      </a:pPr>
                      <a:r>
                        <a:t/>
                      </a:r>
                      <a:endParaRPr b="1" sz="1100">
                        <a:latin typeface="Inter"/>
                        <a:ea typeface="Inter"/>
                        <a:cs typeface="Inter"/>
                        <a:sym typeface="Inter"/>
                      </a:endParaRPr>
                    </a:p>
                    <a:p>
                      <a:pPr indent="0" lvl="0" marL="0" rtl="0" algn="ctr">
                        <a:spcBef>
                          <a:spcPts val="0"/>
                        </a:spcBef>
                        <a:spcAft>
                          <a:spcPts val="0"/>
                        </a:spcAft>
                        <a:buNone/>
                      </a:pPr>
                      <a:r>
                        <a:rPr b="1" lang="en" sz="1100">
                          <a:latin typeface="Inter"/>
                          <a:ea typeface="Inter"/>
                          <a:cs typeface="Inter"/>
                          <a:sym typeface="Inter"/>
                        </a:rPr>
                        <a:t>Kickapoo Nation</a:t>
                      </a:r>
                      <a:endParaRPr b="1" sz="1100">
                        <a:latin typeface="Inter"/>
                        <a:ea typeface="Inter"/>
                        <a:cs typeface="Inter"/>
                        <a:sym typeface="Inter"/>
                      </a:endParaRPr>
                    </a:p>
                    <a:p>
                      <a:pPr indent="0" lvl="0" marL="0" rtl="0" algn="ctr">
                        <a:spcBef>
                          <a:spcPts val="0"/>
                        </a:spcBef>
                        <a:spcAft>
                          <a:spcPts val="0"/>
                        </a:spcAft>
                        <a:buNone/>
                      </a:pPr>
                      <a:r>
                        <a:t/>
                      </a:r>
                      <a:endParaRPr b="1" sz="1100">
                        <a:latin typeface="Inter"/>
                        <a:ea typeface="Inter"/>
                        <a:cs typeface="Inter"/>
                        <a:sym typeface="Inter"/>
                      </a:endParaRPr>
                    </a:p>
                  </a:txBody>
                  <a:tcPr marT="87275" marB="87275" marR="86050" marL="86050" anchor="ctr"/>
                </a:tc>
                <a:tc>
                  <a:txBody>
                    <a:bodyPr/>
                    <a:lstStyle/>
                    <a:p>
                      <a:pPr indent="-285750" lvl="0" marL="431800" rtl="0" algn="l">
                        <a:spcBef>
                          <a:spcPts val="0"/>
                        </a:spcBef>
                        <a:spcAft>
                          <a:spcPts val="0"/>
                        </a:spcAft>
                        <a:buClr>
                          <a:schemeClr val="accent1"/>
                        </a:buClr>
                        <a:buSzPts val="1100"/>
                        <a:buFont typeface="Inter"/>
                        <a:buChar char="-"/>
                      </a:pPr>
                      <a:r>
                        <a:rPr b="1" lang="en" sz="1100">
                          <a:solidFill>
                            <a:schemeClr val="accent1"/>
                          </a:solidFill>
                          <a:latin typeface="Inter"/>
                          <a:ea typeface="Inter"/>
                          <a:cs typeface="Inter"/>
                          <a:sym typeface="Inter"/>
                        </a:rPr>
                        <a:t>Avoiding Americans by moving to Spanish Texas</a:t>
                      </a:r>
                      <a:endParaRPr b="1" sz="1100">
                        <a:solidFill>
                          <a:schemeClr val="accent1"/>
                        </a:solidFill>
                        <a:latin typeface="Inter"/>
                        <a:ea typeface="Inter"/>
                        <a:cs typeface="Inter"/>
                        <a:sym typeface="Inter"/>
                      </a:endParaRPr>
                    </a:p>
                    <a:p>
                      <a:pPr indent="-285750" lvl="0" marL="431800" rtl="0" algn="l">
                        <a:spcBef>
                          <a:spcPts val="0"/>
                        </a:spcBef>
                        <a:spcAft>
                          <a:spcPts val="0"/>
                        </a:spcAft>
                        <a:buClr>
                          <a:schemeClr val="accent1"/>
                        </a:buClr>
                        <a:buSzPts val="1100"/>
                        <a:buFont typeface="Inter"/>
                        <a:buChar char="-"/>
                      </a:pPr>
                      <a:r>
                        <a:rPr b="1" lang="en" sz="1100">
                          <a:solidFill>
                            <a:schemeClr val="accent1"/>
                          </a:solidFill>
                          <a:latin typeface="Inter"/>
                          <a:ea typeface="Inter"/>
                          <a:cs typeface="Inter"/>
                          <a:sym typeface="Inter"/>
                        </a:rPr>
                        <a:t>Escaping to Mexico when Texans sought independence</a:t>
                      </a:r>
                      <a:endParaRPr b="1" sz="1100">
                        <a:solidFill>
                          <a:schemeClr val="accent1"/>
                        </a:solidFill>
                        <a:latin typeface="Inter"/>
                        <a:ea typeface="Inter"/>
                        <a:cs typeface="Inter"/>
                        <a:sym typeface="Inter"/>
                      </a:endParaRPr>
                    </a:p>
                  </a:txBody>
                  <a:tcPr marT="87275" marB="87275" marR="86050" marL="86050" anchor="ctr"/>
                </a:tc>
              </a:tr>
              <a:tr h="363675">
                <a:tc>
                  <a:txBody>
                    <a:bodyPr/>
                    <a:lstStyle/>
                    <a:p>
                      <a:pPr indent="0" lvl="0" marL="0" rtl="0" algn="ctr">
                        <a:spcBef>
                          <a:spcPts val="0"/>
                        </a:spcBef>
                        <a:spcAft>
                          <a:spcPts val="0"/>
                        </a:spcAft>
                        <a:buNone/>
                      </a:pPr>
                      <a:r>
                        <a:t/>
                      </a:r>
                      <a:endParaRPr b="1" sz="1100">
                        <a:latin typeface="Inter"/>
                        <a:ea typeface="Inter"/>
                        <a:cs typeface="Inter"/>
                        <a:sym typeface="Inter"/>
                      </a:endParaRPr>
                    </a:p>
                    <a:p>
                      <a:pPr indent="0" lvl="0" marL="0" rtl="0" algn="ctr">
                        <a:spcBef>
                          <a:spcPts val="0"/>
                        </a:spcBef>
                        <a:spcAft>
                          <a:spcPts val="0"/>
                        </a:spcAft>
                        <a:buNone/>
                      </a:pPr>
                      <a:r>
                        <a:rPr b="1" lang="en" sz="1100">
                          <a:latin typeface="Inter"/>
                          <a:ea typeface="Inter"/>
                          <a:cs typeface="Inter"/>
                          <a:sym typeface="Inter"/>
                        </a:rPr>
                        <a:t>Shawnee Nation</a:t>
                      </a:r>
                      <a:endParaRPr b="1" sz="1100">
                        <a:latin typeface="Inter"/>
                        <a:ea typeface="Inter"/>
                        <a:cs typeface="Inter"/>
                        <a:sym typeface="Inter"/>
                      </a:endParaRPr>
                    </a:p>
                    <a:p>
                      <a:pPr indent="0" lvl="0" marL="0" rtl="0" algn="ctr">
                        <a:spcBef>
                          <a:spcPts val="0"/>
                        </a:spcBef>
                        <a:spcAft>
                          <a:spcPts val="0"/>
                        </a:spcAft>
                        <a:buNone/>
                      </a:pPr>
                      <a:r>
                        <a:t/>
                      </a:r>
                      <a:endParaRPr b="1" sz="1100">
                        <a:latin typeface="Inter"/>
                        <a:ea typeface="Inter"/>
                        <a:cs typeface="Inter"/>
                        <a:sym typeface="Inter"/>
                      </a:endParaRPr>
                    </a:p>
                  </a:txBody>
                  <a:tcPr marT="87275" marB="87275" marR="86050" marL="86050" anchor="ctr"/>
                </a:tc>
                <a:tc>
                  <a:txBody>
                    <a:bodyPr/>
                    <a:lstStyle/>
                    <a:p>
                      <a:pPr indent="-285750" lvl="0" marL="431800" rtl="0" algn="l">
                        <a:spcBef>
                          <a:spcPts val="0"/>
                        </a:spcBef>
                        <a:spcAft>
                          <a:spcPts val="0"/>
                        </a:spcAft>
                        <a:buClr>
                          <a:schemeClr val="accent1"/>
                        </a:buClr>
                        <a:buSzPts val="1100"/>
                        <a:buFont typeface="Inter"/>
                        <a:buChar char="-"/>
                      </a:pPr>
                      <a:r>
                        <a:rPr b="1" lang="en" sz="1100">
                          <a:solidFill>
                            <a:schemeClr val="accent1"/>
                          </a:solidFill>
                          <a:latin typeface="Inter"/>
                          <a:ea typeface="Inter"/>
                          <a:cs typeface="Inter"/>
                          <a:sym typeface="Inter"/>
                        </a:rPr>
                        <a:t>Attempted to blend in by farming and assimilating to white culture</a:t>
                      </a:r>
                      <a:endParaRPr b="1" sz="1100">
                        <a:solidFill>
                          <a:schemeClr val="accent1"/>
                        </a:solidFill>
                        <a:latin typeface="Inter"/>
                        <a:ea typeface="Inter"/>
                        <a:cs typeface="Inter"/>
                        <a:sym typeface="Inter"/>
                      </a:endParaRPr>
                    </a:p>
                    <a:p>
                      <a:pPr indent="-285750" lvl="0" marL="431800" rtl="0" algn="l">
                        <a:spcBef>
                          <a:spcPts val="0"/>
                        </a:spcBef>
                        <a:spcAft>
                          <a:spcPts val="0"/>
                        </a:spcAft>
                        <a:buClr>
                          <a:schemeClr val="accent1"/>
                        </a:buClr>
                        <a:buSzPts val="1100"/>
                        <a:buFont typeface="Inter"/>
                        <a:buChar char="-"/>
                      </a:pPr>
                      <a:r>
                        <a:rPr b="1" lang="en" sz="1100">
                          <a:solidFill>
                            <a:schemeClr val="accent1"/>
                          </a:solidFill>
                          <a:latin typeface="Inter"/>
                          <a:ea typeface="Inter"/>
                          <a:cs typeface="Inter"/>
                          <a:sym typeface="Inter"/>
                        </a:rPr>
                        <a:t>Negotiating to keep white settlers happy</a:t>
                      </a:r>
                      <a:endParaRPr b="1" sz="1100">
                        <a:solidFill>
                          <a:schemeClr val="accent1"/>
                        </a:solidFill>
                        <a:latin typeface="Inter"/>
                        <a:ea typeface="Inter"/>
                        <a:cs typeface="Inter"/>
                        <a:sym typeface="Inter"/>
                      </a:endParaRPr>
                    </a:p>
                  </a:txBody>
                  <a:tcPr marT="87275" marB="87275" marR="86050" marL="86050" anchor="ctr"/>
                </a:tc>
              </a:tr>
              <a:tr h="363675">
                <a:tc>
                  <a:txBody>
                    <a:bodyPr/>
                    <a:lstStyle/>
                    <a:p>
                      <a:pPr indent="0" lvl="0" marL="0" rtl="0" algn="ctr">
                        <a:spcBef>
                          <a:spcPts val="0"/>
                        </a:spcBef>
                        <a:spcAft>
                          <a:spcPts val="0"/>
                        </a:spcAft>
                        <a:buNone/>
                      </a:pPr>
                      <a:r>
                        <a:t/>
                      </a:r>
                      <a:endParaRPr b="1" sz="1100">
                        <a:latin typeface="Inter"/>
                        <a:ea typeface="Inter"/>
                        <a:cs typeface="Inter"/>
                        <a:sym typeface="Inter"/>
                      </a:endParaRPr>
                    </a:p>
                    <a:p>
                      <a:pPr indent="0" lvl="0" marL="0" rtl="0" algn="ctr">
                        <a:spcBef>
                          <a:spcPts val="0"/>
                        </a:spcBef>
                        <a:spcAft>
                          <a:spcPts val="0"/>
                        </a:spcAft>
                        <a:buNone/>
                      </a:pPr>
                      <a:r>
                        <a:rPr b="1" lang="en" sz="1100">
                          <a:latin typeface="Inter"/>
                          <a:ea typeface="Inter"/>
                          <a:cs typeface="Inter"/>
                          <a:sym typeface="Inter"/>
                        </a:rPr>
                        <a:t>Eastern Cherokee Nation</a:t>
                      </a:r>
                      <a:endParaRPr b="1" sz="1100">
                        <a:latin typeface="Inter"/>
                        <a:ea typeface="Inter"/>
                        <a:cs typeface="Inter"/>
                        <a:sym typeface="Inter"/>
                      </a:endParaRPr>
                    </a:p>
                    <a:p>
                      <a:pPr indent="0" lvl="0" marL="0" rtl="0" algn="ctr">
                        <a:spcBef>
                          <a:spcPts val="0"/>
                        </a:spcBef>
                        <a:spcAft>
                          <a:spcPts val="0"/>
                        </a:spcAft>
                        <a:buNone/>
                      </a:pPr>
                      <a:r>
                        <a:t/>
                      </a:r>
                      <a:endParaRPr b="1" sz="1100">
                        <a:latin typeface="Inter"/>
                        <a:ea typeface="Inter"/>
                        <a:cs typeface="Inter"/>
                        <a:sym typeface="Inter"/>
                      </a:endParaRPr>
                    </a:p>
                  </a:txBody>
                  <a:tcPr marT="87275" marB="87275" marR="86050" marL="86050" anchor="ctr"/>
                </a:tc>
                <a:tc>
                  <a:txBody>
                    <a:bodyPr/>
                    <a:lstStyle/>
                    <a:p>
                      <a:pPr indent="-285750" lvl="0" marL="431800" rtl="0" algn="l">
                        <a:spcBef>
                          <a:spcPts val="0"/>
                        </a:spcBef>
                        <a:spcAft>
                          <a:spcPts val="0"/>
                        </a:spcAft>
                        <a:buClr>
                          <a:schemeClr val="accent1"/>
                        </a:buClr>
                        <a:buSzPts val="1100"/>
                        <a:buFont typeface="Inter"/>
                        <a:buChar char="-"/>
                      </a:pPr>
                      <a:r>
                        <a:rPr b="1" lang="en" sz="1100">
                          <a:solidFill>
                            <a:schemeClr val="accent1"/>
                          </a:solidFill>
                          <a:latin typeface="Inter"/>
                          <a:ea typeface="Inter"/>
                          <a:cs typeface="Inter"/>
                          <a:sym typeface="Inter"/>
                        </a:rPr>
                        <a:t>Found loopholes to laws preventing them from owning land by purchasing from an adopted white tribal member</a:t>
                      </a:r>
                      <a:endParaRPr b="1" sz="1100">
                        <a:solidFill>
                          <a:schemeClr val="accent1"/>
                        </a:solidFill>
                        <a:latin typeface="Inter"/>
                        <a:ea typeface="Inter"/>
                        <a:cs typeface="Inter"/>
                        <a:sym typeface="Inter"/>
                      </a:endParaRPr>
                    </a:p>
                  </a:txBody>
                  <a:tcPr marT="87275" marB="87275" marR="86050" marL="86050" anchor="ct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9" name="Shape 109"/>
        <p:cNvGrpSpPr/>
        <p:nvPr/>
      </p:nvGrpSpPr>
      <p:grpSpPr>
        <a:xfrm>
          <a:off x="0" y="0"/>
          <a:ext cx="0" cy="0"/>
          <a:chOff x="0" y="0"/>
          <a:chExt cx="0" cy="0"/>
        </a:xfrm>
      </p:grpSpPr>
      <p:pic>
        <p:nvPicPr>
          <p:cNvPr id="110" name="Google Shape;110;p26"/>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11" name="Google Shape;111;p26"/>
          <p:cNvSpPr txBox="1"/>
          <p:nvPr/>
        </p:nvSpPr>
        <p:spPr>
          <a:xfrm>
            <a:off x="0" y="0"/>
            <a:ext cx="7315200" cy="8814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000"/>
              <a:buFont typeface="Arial"/>
              <a:buNone/>
            </a:pPr>
            <a:r>
              <a:rPr lang="en" sz="1400">
                <a:solidFill>
                  <a:schemeClr val="dk1"/>
                </a:solidFill>
                <a:latin typeface="Halant"/>
                <a:ea typeface="Halant"/>
                <a:cs typeface="Halant"/>
                <a:sym typeface="Halant"/>
              </a:rPr>
              <a:t>Historical Significance</a:t>
            </a:r>
            <a:endParaRPr sz="1400">
              <a:solidFill>
                <a:schemeClr val="dk1"/>
              </a:solidFill>
              <a:latin typeface="Halant"/>
              <a:ea typeface="Halant"/>
              <a:cs typeface="Halant"/>
              <a:sym typeface="Halant"/>
            </a:endParaRPr>
          </a:p>
          <a:p>
            <a:pPr indent="0" lvl="0" marL="0" rtl="0" algn="ctr">
              <a:spcBef>
                <a:spcPts val="0"/>
              </a:spcBef>
              <a:spcAft>
                <a:spcPts val="0"/>
              </a:spcAft>
              <a:buNone/>
            </a:pPr>
            <a:r>
              <a:rPr lang="en" sz="1800">
                <a:solidFill>
                  <a:schemeClr val="dk1"/>
                </a:solidFill>
                <a:latin typeface="Plus Jakarta Sans Medium"/>
                <a:ea typeface="Plus Jakarta Sans Medium"/>
                <a:cs typeface="Plus Jakarta Sans Medium"/>
                <a:sym typeface="Plus Jakarta Sans Medium"/>
              </a:rPr>
              <a:t>WebQuest: The Trail of Tears and Indigenous Resistance</a:t>
            </a:r>
            <a:endParaRPr sz="1400">
              <a:solidFill>
                <a:schemeClr val="dk1"/>
              </a:solidFill>
              <a:latin typeface="Halant"/>
              <a:ea typeface="Halant"/>
              <a:cs typeface="Halant"/>
              <a:sym typeface="Halant"/>
            </a:endParaRPr>
          </a:p>
        </p:txBody>
      </p:sp>
      <p:pic>
        <p:nvPicPr>
          <p:cNvPr id="112" name="Google Shape;112;p26"/>
          <p:cNvPicPr preferRelativeResize="0"/>
          <p:nvPr/>
        </p:nvPicPr>
        <p:blipFill>
          <a:blip r:embed="rId4">
            <a:alphaModFix/>
          </a:blip>
          <a:stretch>
            <a:fillRect/>
          </a:stretch>
        </p:blipFill>
        <p:spPr>
          <a:xfrm>
            <a:off x="203550" y="80942"/>
            <a:ext cx="994388" cy="412343"/>
          </a:xfrm>
          <a:prstGeom prst="rect">
            <a:avLst/>
          </a:prstGeom>
          <a:noFill/>
          <a:ln>
            <a:noFill/>
          </a:ln>
        </p:spPr>
      </p:pic>
      <p:sp>
        <p:nvSpPr>
          <p:cNvPr id="113" name="Google Shape;113;p26"/>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14" name="Google Shape;114;p26"/>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15" name="Google Shape;115;p26"/>
          <p:cNvSpPr txBox="1"/>
          <p:nvPr/>
        </p:nvSpPr>
        <p:spPr>
          <a:xfrm>
            <a:off x="388282" y="1322475"/>
            <a:ext cx="6538800" cy="6439200"/>
          </a:xfrm>
          <a:prstGeom prst="rect">
            <a:avLst/>
          </a:prstGeom>
          <a:noFill/>
          <a:ln>
            <a:noFill/>
          </a:ln>
        </p:spPr>
        <p:txBody>
          <a:bodyPr anchorCtr="0" anchor="t" bIns="86450" lIns="86450" spcFirstLastPara="1" rIns="86450" wrap="square" tIns="86450">
            <a:spAutoFit/>
          </a:bodyPr>
          <a:lstStyle/>
          <a:p>
            <a:pPr indent="0" lvl="0" marL="0" rtl="0" algn="l">
              <a:lnSpc>
                <a:spcPct val="100000"/>
              </a:lnSpc>
              <a:spcBef>
                <a:spcPts val="0"/>
              </a:spcBef>
              <a:spcAft>
                <a:spcPts val="0"/>
              </a:spcAft>
              <a:buClr>
                <a:schemeClr val="dk1"/>
              </a:buClr>
              <a:buSzPts val="1000"/>
              <a:buFont typeface="Arial"/>
              <a:buNone/>
            </a:pPr>
            <a:r>
              <a:rPr b="1" lang="en" sz="1100">
                <a:solidFill>
                  <a:schemeClr val="dk1"/>
                </a:solidFill>
                <a:latin typeface="Halant"/>
                <a:ea typeface="Halant"/>
                <a:cs typeface="Halant"/>
                <a:sym typeface="Halant"/>
              </a:rPr>
              <a:t>Introduction</a:t>
            </a:r>
            <a:endParaRPr b="1" sz="11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000"/>
              <a:buFont typeface="Arial"/>
              <a:buNone/>
            </a:pPr>
            <a:r>
              <a:rPr lang="en" sz="1100">
                <a:solidFill>
                  <a:schemeClr val="dk1"/>
                </a:solidFill>
                <a:latin typeface="Halant"/>
                <a:ea typeface="Halant"/>
                <a:cs typeface="Halant"/>
                <a:sym typeface="Halant"/>
              </a:rPr>
              <a:t>The Trail of Tears was a forced relocation of thousands of Indigenous peoples from their ancestral homelands to designated territories west of the Mississippi River. This tragic event was a result of U.S. government policies aimed at removing Native American nations to make way for white settlement. Despite immense hardship, Indigenous communities resisted removal in various ways, showcasing resilience and determination. Through this WebQuest, you will explore the causes, experiences, and lasting effects of the Trail of Tears, as well as the diverse forms of Indigenous resistance.</a:t>
            </a:r>
            <a:endParaRPr sz="11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000"/>
              <a:buFont typeface="Arial"/>
              <a:buNone/>
            </a:pPr>
            <a:r>
              <a:t/>
            </a:r>
            <a:endParaRPr b="1" sz="11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000"/>
              <a:buFont typeface="Arial"/>
              <a:buNone/>
            </a:pPr>
            <a:r>
              <a:rPr b="1" lang="en" sz="1100">
                <a:solidFill>
                  <a:schemeClr val="dk1"/>
                </a:solidFill>
                <a:latin typeface="Halant"/>
                <a:ea typeface="Halant"/>
                <a:cs typeface="Halant"/>
                <a:sym typeface="Halant"/>
              </a:rPr>
              <a:t>Task</a:t>
            </a:r>
            <a:endParaRPr b="1" sz="11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000"/>
              <a:buFont typeface="Arial"/>
              <a:buNone/>
            </a:pPr>
            <a:r>
              <a:rPr lang="en" sz="1100">
                <a:solidFill>
                  <a:schemeClr val="dk1"/>
                </a:solidFill>
                <a:latin typeface="Halant"/>
                <a:ea typeface="Halant"/>
                <a:cs typeface="Halant"/>
                <a:sym typeface="Halant"/>
              </a:rPr>
              <a:t>Your objective is to investigate the Trail of Tears and Indigenous resistance to removal. You will work through a series of questions to guide your research, helping you understand the policies that led to removal, the hardships faced by Indigenous nations, and the ways they fought to defend their lands and sovereignty.</a:t>
            </a:r>
            <a:endParaRPr sz="11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000"/>
              <a:buFont typeface="Arial"/>
              <a:buNone/>
            </a:pPr>
            <a:r>
              <a:t/>
            </a:r>
            <a:endParaRPr b="1" sz="11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000"/>
              <a:buFont typeface="Arial"/>
              <a:buNone/>
            </a:pPr>
            <a:r>
              <a:rPr b="1" lang="en" sz="1100">
                <a:solidFill>
                  <a:schemeClr val="dk1"/>
                </a:solidFill>
                <a:latin typeface="Halant"/>
                <a:ea typeface="Halant"/>
                <a:cs typeface="Halant"/>
                <a:sym typeface="Halant"/>
              </a:rPr>
              <a:t>Introduction:</a:t>
            </a:r>
            <a:endParaRPr sz="11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000"/>
              <a:buFont typeface="Arial"/>
              <a:buNone/>
            </a:pPr>
            <a:r>
              <a:t/>
            </a:r>
            <a:endParaRPr sz="1100">
              <a:solidFill>
                <a:schemeClr val="dk1"/>
              </a:solidFill>
              <a:latin typeface="Halant"/>
              <a:ea typeface="Halant"/>
              <a:cs typeface="Halant"/>
              <a:sym typeface="Halant"/>
            </a:endParaRPr>
          </a:p>
          <a:p>
            <a:pPr indent="-285750" lvl="0" marL="4318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If you and your family were told you had to leave your home and go live somewhere far away, how would you react?</a:t>
            </a:r>
            <a:endParaRPr sz="1100">
              <a:solidFill>
                <a:schemeClr val="dk1"/>
              </a:solidFill>
              <a:latin typeface="Inter"/>
              <a:ea typeface="Inter"/>
              <a:cs typeface="Inter"/>
              <a:sym typeface="Inter"/>
            </a:endParaRPr>
          </a:p>
          <a:p>
            <a:pPr indent="0" lvl="0" marL="43180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43180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43180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43180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285750" lvl="0" marL="4318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Watch the video called </a:t>
            </a:r>
            <a:r>
              <a:rPr lang="en" sz="1100" u="sng">
                <a:solidFill>
                  <a:schemeClr val="accent5"/>
                </a:solidFill>
                <a:latin typeface="Inter"/>
                <a:ea typeface="Inter"/>
                <a:cs typeface="Inter"/>
                <a:sym typeface="Inter"/>
                <a:hlinkClick r:id="rId5">
                  <a:extLst>
                    <a:ext uri="{A12FA001-AC4F-418D-AE19-62706E023703}">
                      <ahyp:hlinkClr val="tx"/>
                    </a:ext>
                  </a:extLst>
                </a:hlinkClick>
              </a:rPr>
              <a:t>American Indian Removal: Does it Make Sense?</a:t>
            </a:r>
            <a:r>
              <a:rPr b="1" lang="en" sz="1100">
                <a:solidFill>
                  <a:schemeClr val="accent1"/>
                </a:solidFill>
                <a:latin typeface="Inter"/>
                <a:ea typeface="Inter"/>
                <a:cs typeface="Inter"/>
                <a:sym typeface="Inter"/>
              </a:rPr>
              <a:t> </a:t>
            </a:r>
            <a:r>
              <a:rPr lang="en" sz="1100">
                <a:solidFill>
                  <a:schemeClr val="dk1"/>
                </a:solidFill>
                <a:latin typeface="Inter"/>
                <a:ea typeface="Inter"/>
                <a:cs typeface="Inter"/>
                <a:sym typeface="Inter"/>
              </a:rPr>
              <a:t>Did the students say anything that resonated with you?</a:t>
            </a:r>
            <a:endParaRPr sz="1100">
              <a:solidFill>
                <a:schemeClr val="dk1"/>
              </a:solidFill>
              <a:latin typeface="Inter"/>
              <a:ea typeface="Inter"/>
              <a:cs typeface="Inter"/>
              <a:sym typeface="Inter"/>
            </a:endParaRPr>
          </a:p>
          <a:p>
            <a:pPr indent="0" lvl="0" marL="431800" rtl="0" algn="l">
              <a:spcBef>
                <a:spcPts val="0"/>
              </a:spcBef>
              <a:spcAft>
                <a:spcPts val="0"/>
              </a:spcAft>
              <a:buNone/>
            </a:pPr>
            <a:r>
              <a:t/>
            </a:r>
            <a:endParaRPr b="1" sz="1100">
              <a:solidFill>
                <a:schemeClr val="accent1"/>
              </a:solidFill>
              <a:latin typeface="Inter"/>
              <a:ea typeface="Inter"/>
              <a:cs typeface="Inter"/>
              <a:sym typeface="Inter"/>
            </a:endParaRPr>
          </a:p>
          <a:p>
            <a:pPr indent="0" lvl="0" marL="431800" rtl="0" algn="l">
              <a:spcBef>
                <a:spcPts val="0"/>
              </a:spcBef>
              <a:spcAft>
                <a:spcPts val="0"/>
              </a:spcAft>
              <a:buNone/>
            </a:pPr>
            <a:r>
              <a:t/>
            </a:r>
            <a:endParaRPr b="1" sz="1100">
              <a:solidFill>
                <a:schemeClr val="accent1"/>
              </a:solidFill>
              <a:latin typeface="Inter"/>
              <a:ea typeface="Inter"/>
              <a:cs typeface="Inter"/>
              <a:sym typeface="Inter"/>
            </a:endParaRPr>
          </a:p>
          <a:p>
            <a:pPr indent="0" lvl="0" marL="431800" rtl="0" algn="l">
              <a:spcBef>
                <a:spcPts val="0"/>
              </a:spcBef>
              <a:spcAft>
                <a:spcPts val="0"/>
              </a:spcAft>
              <a:buNone/>
            </a:pPr>
            <a:r>
              <a:t/>
            </a:r>
            <a:endParaRPr b="1" sz="1100">
              <a:solidFill>
                <a:schemeClr val="accent1"/>
              </a:solidFill>
              <a:latin typeface="Inter"/>
              <a:ea typeface="Inter"/>
              <a:cs typeface="Inter"/>
              <a:sym typeface="Inter"/>
            </a:endParaRPr>
          </a:p>
          <a:p>
            <a:pPr indent="0" lvl="0" marL="431800" rtl="0" algn="l">
              <a:spcBef>
                <a:spcPts val="0"/>
              </a:spcBef>
              <a:spcAft>
                <a:spcPts val="0"/>
              </a:spcAft>
              <a:buNone/>
            </a:pPr>
            <a:r>
              <a:t/>
            </a:r>
            <a:endParaRPr b="1" sz="1100">
              <a:solidFill>
                <a:schemeClr val="accent1"/>
              </a:solidFill>
              <a:latin typeface="Inter"/>
              <a:ea typeface="Inter"/>
              <a:cs typeface="Inter"/>
              <a:sym typeface="Inter"/>
            </a:endParaRPr>
          </a:p>
          <a:p>
            <a:pPr indent="0" lvl="0" marL="431800" rtl="0" algn="l">
              <a:spcBef>
                <a:spcPts val="0"/>
              </a:spcBef>
              <a:spcAft>
                <a:spcPts val="0"/>
              </a:spcAft>
              <a:buNone/>
            </a:pPr>
            <a:r>
              <a:t/>
            </a:r>
            <a:endParaRPr b="1" sz="1100">
              <a:solidFill>
                <a:schemeClr val="accent1"/>
              </a:solidFill>
              <a:latin typeface="Inter"/>
              <a:ea typeface="Inter"/>
              <a:cs typeface="Inter"/>
              <a:sym typeface="Inter"/>
            </a:endParaRPr>
          </a:p>
          <a:p>
            <a:pPr indent="0" lvl="0" marL="431800" rtl="0" algn="l">
              <a:spcBef>
                <a:spcPts val="0"/>
              </a:spcBef>
              <a:spcAft>
                <a:spcPts val="0"/>
              </a:spcAft>
              <a:buNone/>
            </a:pPr>
            <a:r>
              <a:t/>
            </a:r>
            <a:endParaRPr b="1" sz="1100">
              <a:solidFill>
                <a:schemeClr val="accent1"/>
              </a:solidFill>
              <a:latin typeface="Inter"/>
              <a:ea typeface="Inter"/>
              <a:cs typeface="Inter"/>
              <a:sym typeface="Inter"/>
            </a:endParaRPr>
          </a:p>
          <a:p>
            <a:pPr indent="0" lvl="0" marL="431800" rtl="0" algn="l">
              <a:spcBef>
                <a:spcPts val="0"/>
              </a:spcBef>
              <a:spcAft>
                <a:spcPts val="0"/>
              </a:spcAft>
              <a:buNone/>
            </a:pPr>
            <a:r>
              <a:t/>
            </a:r>
            <a:endParaRPr b="1" sz="1100">
              <a:solidFill>
                <a:schemeClr val="accent1"/>
              </a:solidFill>
              <a:latin typeface="Inter"/>
              <a:ea typeface="Inter"/>
              <a:cs typeface="Inter"/>
              <a:sym typeface="Inter"/>
            </a:endParaRPr>
          </a:p>
          <a:p>
            <a:pPr indent="-285750" lvl="0" marL="4318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View the</a:t>
            </a:r>
            <a:r>
              <a:rPr lang="en" sz="1100">
                <a:solidFill>
                  <a:schemeClr val="accent1"/>
                </a:solidFill>
                <a:latin typeface="Inter"/>
                <a:ea typeface="Inter"/>
                <a:cs typeface="Inter"/>
                <a:sym typeface="Inter"/>
              </a:rPr>
              <a:t> </a:t>
            </a:r>
            <a:r>
              <a:rPr lang="en" sz="1100" u="sng">
                <a:solidFill>
                  <a:schemeClr val="hlink"/>
                </a:solidFill>
                <a:latin typeface="Inter"/>
                <a:ea typeface="Inter"/>
                <a:cs typeface="Inter"/>
                <a:sym typeface="Inter"/>
                <a:hlinkClick r:id="rId6"/>
              </a:rPr>
              <a:t>“Native Nations Removed West, 1817-58” Map</a:t>
            </a:r>
            <a:r>
              <a:rPr lang="en" sz="1100">
                <a:solidFill>
                  <a:schemeClr val="dk1"/>
                </a:solidFill>
                <a:latin typeface="Inter"/>
                <a:ea typeface="Inter"/>
                <a:cs typeface="Inter"/>
                <a:sym typeface="Inter"/>
              </a:rPr>
              <a:t>. What do you notice and wonder?</a:t>
            </a:r>
            <a:endParaRPr sz="1100">
              <a:solidFill>
                <a:schemeClr val="dk1"/>
              </a:solidFill>
              <a:latin typeface="Inter"/>
              <a:ea typeface="Inter"/>
              <a:cs typeface="Inter"/>
              <a:sym typeface="Inter"/>
            </a:endParaRPr>
          </a:p>
          <a:p>
            <a:pPr indent="-285750" lvl="1" marL="8636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Notice: </a:t>
            </a:r>
            <a:endParaRPr b="1" sz="1100">
              <a:solidFill>
                <a:schemeClr val="accent1"/>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285750" lvl="1" marL="8636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Wonder:</a:t>
            </a:r>
            <a:r>
              <a:rPr b="1" lang="en" sz="1100">
                <a:solidFill>
                  <a:schemeClr val="accent1"/>
                </a:solidFill>
                <a:latin typeface="Inter"/>
                <a:ea typeface="Inter"/>
                <a:cs typeface="Inter"/>
                <a:sym typeface="Inter"/>
              </a:rPr>
              <a:t>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Halant"/>
              <a:ea typeface="Halant"/>
              <a:cs typeface="Halant"/>
              <a:sym typeface="Halant"/>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9" name="Shape 119"/>
        <p:cNvGrpSpPr/>
        <p:nvPr/>
      </p:nvGrpSpPr>
      <p:grpSpPr>
        <a:xfrm>
          <a:off x="0" y="0"/>
          <a:ext cx="0" cy="0"/>
          <a:chOff x="0" y="0"/>
          <a:chExt cx="0" cy="0"/>
        </a:xfrm>
      </p:grpSpPr>
      <p:pic>
        <p:nvPicPr>
          <p:cNvPr id="120" name="Google Shape;120;p27"/>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21" name="Google Shape;121;p27"/>
          <p:cNvSpPr txBox="1"/>
          <p:nvPr/>
        </p:nvSpPr>
        <p:spPr>
          <a:xfrm>
            <a:off x="0" y="0"/>
            <a:ext cx="7315200" cy="8814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000"/>
              <a:buFont typeface="Arial"/>
              <a:buNone/>
            </a:pPr>
            <a:r>
              <a:rPr lang="en" sz="1400">
                <a:solidFill>
                  <a:schemeClr val="dk1"/>
                </a:solidFill>
                <a:latin typeface="Halant"/>
                <a:ea typeface="Halant"/>
                <a:cs typeface="Halant"/>
                <a:sym typeface="Halant"/>
              </a:rPr>
              <a:t>Historical Significance</a:t>
            </a:r>
            <a:endParaRPr sz="1400">
              <a:solidFill>
                <a:schemeClr val="dk1"/>
              </a:solidFill>
              <a:latin typeface="Halant"/>
              <a:ea typeface="Halant"/>
              <a:cs typeface="Halant"/>
              <a:sym typeface="Halant"/>
            </a:endParaRPr>
          </a:p>
          <a:p>
            <a:pPr indent="0" lvl="0" marL="0" rtl="0" algn="ctr">
              <a:spcBef>
                <a:spcPts val="0"/>
              </a:spcBef>
              <a:spcAft>
                <a:spcPts val="0"/>
              </a:spcAft>
              <a:buNone/>
            </a:pPr>
            <a:r>
              <a:rPr lang="en" sz="1800">
                <a:solidFill>
                  <a:schemeClr val="dk1"/>
                </a:solidFill>
                <a:latin typeface="Plus Jakarta Sans Medium"/>
                <a:ea typeface="Plus Jakarta Sans Medium"/>
                <a:cs typeface="Plus Jakarta Sans Medium"/>
                <a:sym typeface="Plus Jakarta Sans Medium"/>
              </a:rPr>
              <a:t>WebQuest: The Trail of Tears and Indigenous Resistance</a:t>
            </a:r>
            <a:endParaRPr sz="1400">
              <a:solidFill>
                <a:schemeClr val="dk1"/>
              </a:solidFill>
              <a:latin typeface="Halant"/>
              <a:ea typeface="Halant"/>
              <a:cs typeface="Halant"/>
              <a:sym typeface="Halant"/>
            </a:endParaRPr>
          </a:p>
        </p:txBody>
      </p:sp>
      <p:pic>
        <p:nvPicPr>
          <p:cNvPr id="122" name="Google Shape;122;p27"/>
          <p:cNvPicPr preferRelativeResize="0"/>
          <p:nvPr/>
        </p:nvPicPr>
        <p:blipFill>
          <a:blip r:embed="rId4">
            <a:alphaModFix/>
          </a:blip>
          <a:stretch>
            <a:fillRect/>
          </a:stretch>
        </p:blipFill>
        <p:spPr>
          <a:xfrm>
            <a:off x="203550" y="80942"/>
            <a:ext cx="994388" cy="412343"/>
          </a:xfrm>
          <a:prstGeom prst="rect">
            <a:avLst/>
          </a:prstGeom>
          <a:noFill/>
          <a:ln>
            <a:noFill/>
          </a:ln>
        </p:spPr>
      </p:pic>
      <p:sp>
        <p:nvSpPr>
          <p:cNvPr id="123" name="Google Shape;123;p27"/>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24" name="Google Shape;124;p27"/>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25" name="Google Shape;125;p27"/>
          <p:cNvSpPr txBox="1"/>
          <p:nvPr/>
        </p:nvSpPr>
        <p:spPr>
          <a:xfrm>
            <a:off x="388282" y="889469"/>
            <a:ext cx="6538800" cy="32223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None/>
            </a:pPr>
            <a:r>
              <a:rPr b="1" lang="en" sz="1100">
                <a:solidFill>
                  <a:schemeClr val="dk1"/>
                </a:solidFill>
                <a:latin typeface="Inter"/>
                <a:ea typeface="Inter"/>
                <a:cs typeface="Inter"/>
                <a:sym typeface="Inter"/>
              </a:rPr>
              <a:t>Topic 1: Indigenous Resistance to Removal Policies</a:t>
            </a:r>
            <a:endParaRPr b="1" sz="1100">
              <a:solidFill>
                <a:schemeClr val="dk1"/>
              </a:solidFill>
              <a:latin typeface="Inter"/>
              <a:ea typeface="Inter"/>
              <a:cs typeface="Inter"/>
              <a:sym typeface="Inter"/>
            </a:endParaRPr>
          </a:p>
          <a:p>
            <a:pPr indent="-285750" lvl="0" marL="4318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View the Smithsonian’s “Resistance” </a:t>
            </a:r>
            <a:r>
              <a:rPr lang="en" sz="1100" u="sng">
                <a:solidFill>
                  <a:schemeClr val="hlink"/>
                </a:solidFill>
                <a:latin typeface="Inter"/>
                <a:ea typeface="Inter"/>
                <a:cs typeface="Inter"/>
                <a:sym typeface="Inter"/>
                <a:hlinkClick r:id="rId5"/>
              </a:rPr>
              <a:t>Video</a:t>
            </a:r>
            <a:endParaRPr sz="1100">
              <a:solidFill>
                <a:schemeClr val="dk1"/>
              </a:solidFill>
              <a:latin typeface="Inter"/>
              <a:ea typeface="Inter"/>
              <a:cs typeface="Inter"/>
              <a:sym typeface="Inter"/>
            </a:endParaRPr>
          </a:p>
          <a:p>
            <a:pPr indent="0" lvl="0" marL="431800" rtl="0" algn="l">
              <a:spcBef>
                <a:spcPts val="0"/>
              </a:spcBef>
              <a:spcAft>
                <a:spcPts val="0"/>
              </a:spcAft>
              <a:buNone/>
            </a:pPr>
            <a:r>
              <a:t/>
            </a:r>
            <a:endParaRPr sz="1100">
              <a:solidFill>
                <a:schemeClr val="dk1"/>
              </a:solidFill>
              <a:latin typeface="Inter"/>
              <a:ea typeface="Inter"/>
              <a:cs typeface="Inter"/>
              <a:sym typeface="Inter"/>
            </a:endParaRPr>
          </a:p>
          <a:p>
            <a:pPr indent="-285750" lvl="0" marL="4318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was the status of the Cherokee people prior to removal?</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285750" lvl="0" marL="4318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were some of the “Harassment Laws” of the late 1820s in Georgia?</a:t>
            </a:r>
            <a:endParaRPr sz="1100">
              <a:solidFill>
                <a:schemeClr val="dk1"/>
              </a:solidFill>
              <a:latin typeface="Inter"/>
              <a:ea typeface="Inter"/>
              <a:cs typeface="Inter"/>
              <a:sym typeface="Inter"/>
            </a:endParaRPr>
          </a:p>
          <a:p>
            <a:pPr indent="0" lvl="0" marL="431800" rtl="0" algn="l">
              <a:spcBef>
                <a:spcPts val="0"/>
              </a:spcBef>
              <a:spcAft>
                <a:spcPts val="0"/>
              </a:spcAft>
              <a:buNone/>
            </a:pPr>
            <a:r>
              <a:t/>
            </a:r>
            <a:endParaRPr b="1" sz="1100">
              <a:solidFill>
                <a:schemeClr val="accent1"/>
              </a:solidFill>
              <a:latin typeface="Inter"/>
              <a:ea typeface="Inter"/>
              <a:cs typeface="Inter"/>
              <a:sym typeface="Inter"/>
            </a:endParaRPr>
          </a:p>
          <a:p>
            <a:pPr indent="0" lvl="0" marL="43180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285750" lvl="0" marL="431800" rtl="0" algn="l">
              <a:spcBef>
                <a:spcPts val="0"/>
              </a:spcBef>
              <a:spcAft>
                <a:spcPts val="0"/>
              </a:spcAft>
              <a:buSzPts val="1100"/>
              <a:buFont typeface="Inter"/>
              <a:buAutoNum type="arabicPeriod"/>
            </a:pPr>
            <a:r>
              <a:rPr lang="en" sz="1100">
                <a:solidFill>
                  <a:schemeClr val="dk1"/>
                </a:solidFill>
                <a:latin typeface="Inter"/>
                <a:ea typeface="Inter"/>
                <a:cs typeface="Inter"/>
                <a:sym typeface="Inter"/>
              </a:rPr>
              <a:t>Using the sources provided in the Smithsonian's </a:t>
            </a:r>
            <a:r>
              <a:rPr lang="en" sz="1100" u="sng">
                <a:solidFill>
                  <a:schemeClr val="hlink"/>
                </a:solidFill>
                <a:latin typeface="Inter"/>
                <a:ea typeface="Inter"/>
                <a:cs typeface="Inter"/>
                <a:sym typeface="Inter"/>
                <a:hlinkClick r:id="rId6"/>
              </a:rPr>
              <a:t>Resistance to Removal</a:t>
            </a:r>
            <a:r>
              <a:rPr lang="en" sz="1100">
                <a:solidFill>
                  <a:schemeClr val="dk1"/>
                </a:solidFill>
                <a:latin typeface="Inter"/>
                <a:ea typeface="Inter"/>
                <a:cs typeface="Inter"/>
                <a:sym typeface="Inter"/>
              </a:rPr>
              <a:t> lesson, fill in the chart below. Use the arrows to click through the information. For each term/historical figure left, provide a brief description. Remember that Native Americans responded to removal policies in different ways—some chose </a:t>
            </a:r>
            <a:r>
              <a:rPr b="1" lang="en" sz="1100">
                <a:solidFill>
                  <a:schemeClr val="dk1"/>
                </a:solidFill>
                <a:latin typeface="Inter"/>
                <a:ea typeface="Inter"/>
                <a:cs typeface="Inter"/>
                <a:sym typeface="Inter"/>
              </a:rPr>
              <a:t>resistance</a:t>
            </a:r>
            <a:r>
              <a:rPr lang="en" sz="1100">
                <a:solidFill>
                  <a:schemeClr val="dk1"/>
                </a:solidFill>
                <a:latin typeface="Inter"/>
                <a:ea typeface="Inter"/>
                <a:cs typeface="Inter"/>
                <a:sym typeface="Inter"/>
              </a:rPr>
              <a:t> to protect their sovereignty, while others prioritized survival and </a:t>
            </a:r>
            <a:r>
              <a:rPr b="1" lang="en" sz="1100">
                <a:solidFill>
                  <a:schemeClr val="dk1"/>
                </a:solidFill>
                <a:latin typeface="Inter"/>
                <a:ea typeface="Inter"/>
                <a:cs typeface="Inter"/>
                <a:sym typeface="Inter"/>
              </a:rPr>
              <a:t>accommodation</a:t>
            </a:r>
            <a:r>
              <a:rPr lang="en" sz="1100">
                <a:solidFill>
                  <a:schemeClr val="dk1"/>
                </a:solidFill>
                <a:latin typeface="Inter"/>
                <a:ea typeface="Inter"/>
                <a:cs typeface="Inter"/>
                <a:sym typeface="Inter"/>
              </a:rPr>
              <a:t> to protect their people. In the final column, identify if the term/historical figure used resistance or accommodation and provide an explanation.</a:t>
            </a:r>
            <a:endParaRPr sz="1100">
              <a:solidFill>
                <a:schemeClr val="dk1"/>
              </a:solidFill>
              <a:latin typeface="Inter"/>
              <a:ea typeface="Inter"/>
              <a:cs typeface="Inter"/>
              <a:sym typeface="Inter"/>
            </a:endParaRPr>
          </a:p>
        </p:txBody>
      </p:sp>
      <p:graphicFrame>
        <p:nvGraphicFramePr>
          <p:cNvPr id="126" name="Google Shape;126;p27"/>
          <p:cNvGraphicFramePr/>
          <p:nvPr/>
        </p:nvGraphicFramePr>
        <p:xfrm>
          <a:off x="388282" y="4044486"/>
          <a:ext cx="3000000" cy="3000000"/>
        </p:xfrm>
        <a:graphic>
          <a:graphicData uri="http://schemas.openxmlformats.org/drawingml/2006/table">
            <a:tbl>
              <a:tblPr>
                <a:noFill/>
                <a:tableStyleId>{8D5A2336-DB29-4C99-B333-E7FF651CFF0F}</a:tableStyleId>
              </a:tblPr>
              <a:tblGrid>
                <a:gridCol w="1399275"/>
                <a:gridCol w="2385700"/>
                <a:gridCol w="2753775"/>
              </a:tblGrid>
              <a:tr h="476850">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87275" marB="87275" marR="86050" marL="86050" anchor="ctr"/>
                </a:tc>
                <a:tc>
                  <a:txBody>
                    <a:bodyPr/>
                    <a:lstStyle/>
                    <a:p>
                      <a:pPr indent="0" lvl="0" marL="0" rtl="0" algn="ctr">
                        <a:spcBef>
                          <a:spcPts val="0"/>
                        </a:spcBef>
                        <a:spcAft>
                          <a:spcPts val="0"/>
                        </a:spcAft>
                        <a:buNone/>
                      </a:pPr>
                      <a:r>
                        <a:rPr b="1" lang="en" sz="1100">
                          <a:latin typeface="Inter"/>
                          <a:ea typeface="Inter"/>
                          <a:cs typeface="Inter"/>
                          <a:sym typeface="Inter"/>
                        </a:rPr>
                        <a:t>Description</a:t>
                      </a:r>
                      <a:endParaRPr b="1" sz="1100">
                        <a:latin typeface="Inter"/>
                        <a:ea typeface="Inter"/>
                        <a:cs typeface="Inter"/>
                        <a:sym typeface="Inter"/>
                      </a:endParaRPr>
                    </a:p>
                  </a:txBody>
                  <a:tcPr marT="87275" marB="87275" marR="86050" marL="86050" anchor="ctr"/>
                </a:tc>
                <a:tc>
                  <a:txBody>
                    <a:bodyPr/>
                    <a:lstStyle/>
                    <a:p>
                      <a:pPr indent="0" lvl="0" marL="0" rtl="0" algn="ctr">
                        <a:spcBef>
                          <a:spcPts val="0"/>
                        </a:spcBef>
                        <a:spcAft>
                          <a:spcPts val="0"/>
                        </a:spcAft>
                        <a:buNone/>
                      </a:pPr>
                      <a:r>
                        <a:rPr b="1" lang="en" sz="1100">
                          <a:latin typeface="Inter"/>
                          <a:ea typeface="Inter"/>
                          <a:cs typeface="Inter"/>
                          <a:sym typeface="Inter"/>
                        </a:rPr>
                        <a:t>Resistance or Accommodation + Explanation</a:t>
                      </a:r>
                      <a:endParaRPr b="1" sz="1100">
                        <a:latin typeface="Inter"/>
                        <a:ea typeface="Inter"/>
                        <a:cs typeface="Inter"/>
                        <a:sym typeface="Inter"/>
                      </a:endParaRPr>
                    </a:p>
                  </a:txBody>
                  <a:tcPr marT="87275" marB="87275" marR="86050" marL="86050" anchor="ctr"/>
                </a:tc>
              </a:tr>
              <a:tr h="953700">
                <a:tc>
                  <a:txBody>
                    <a:bodyPr/>
                    <a:lstStyle/>
                    <a:p>
                      <a:pPr indent="0" lvl="0" marL="0" rtl="0" algn="ctr">
                        <a:spcBef>
                          <a:spcPts val="0"/>
                        </a:spcBef>
                        <a:spcAft>
                          <a:spcPts val="0"/>
                        </a:spcAft>
                        <a:buNone/>
                      </a:pPr>
                      <a:r>
                        <a:rPr b="1" lang="en" sz="1100">
                          <a:latin typeface="Inter"/>
                          <a:ea typeface="Inter"/>
                          <a:cs typeface="Inter"/>
                          <a:sym typeface="Inter"/>
                        </a:rPr>
                        <a:t>The Treaty of New Echota</a:t>
                      </a:r>
                      <a:endParaRPr b="1" sz="1100">
                        <a:latin typeface="Inter"/>
                        <a:ea typeface="Inter"/>
                        <a:cs typeface="Inter"/>
                        <a:sym typeface="Inter"/>
                      </a:endParaRPr>
                    </a:p>
                  </a:txBody>
                  <a:tcPr marT="87275" marB="87275" marR="86050" marL="86050" anchor="ct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87275" marB="87275" marR="86050" marL="86050"/>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87275" marB="87275" marR="86050" marL="86050"/>
                </a:tc>
              </a:tr>
              <a:tr h="953700">
                <a:tc>
                  <a:txBody>
                    <a:bodyPr/>
                    <a:lstStyle/>
                    <a:p>
                      <a:pPr indent="0" lvl="0" marL="0" rtl="0" algn="ctr">
                        <a:spcBef>
                          <a:spcPts val="0"/>
                        </a:spcBef>
                        <a:spcAft>
                          <a:spcPts val="0"/>
                        </a:spcAft>
                        <a:buNone/>
                      </a:pPr>
                      <a:r>
                        <a:rPr b="1" lang="en" sz="1100">
                          <a:latin typeface="Inter"/>
                          <a:ea typeface="Inter"/>
                          <a:cs typeface="Inter"/>
                          <a:sym typeface="Inter"/>
                        </a:rPr>
                        <a:t>The Treaty Party</a:t>
                      </a:r>
                      <a:endParaRPr b="1" sz="1100">
                        <a:latin typeface="Inter"/>
                        <a:ea typeface="Inter"/>
                        <a:cs typeface="Inter"/>
                        <a:sym typeface="Inter"/>
                      </a:endParaRPr>
                    </a:p>
                  </a:txBody>
                  <a:tcPr marT="87275" marB="87275" marR="86050" marL="86050" anchor="ct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87275" marB="87275" marR="86050" marL="86050"/>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87275" marB="87275" marR="86050" marL="86050"/>
                </a:tc>
              </a:tr>
              <a:tr h="953700">
                <a:tc>
                  <a:txBody>
                    <a:bodyPr/>
                    <a:lstStyle/>
                    <a:p>
                      <a:pPr indent="0" lvl="0" marL="0" rtl="0" algn="ctr">
                        <a:spcBef>
                          <a:spcPts val="0"/>
                        </a:spcBef>
                        <a:spcAft>
                          <a:spcPts val="0"/>
                        </a:spcAft>
                        <a:buNone/>
                      </a:pPr>
                      <a:r>
                        <a:rPr b="1" lang="en" sz="1100">
                          <a:latin typeface="Inter"/>
                          <a:ea typeface="Inter"/>
                          <a:cs typeface="Inter"/>
                          <a:sym typeface="Inter"/>
                        </a:rPr>
                        <a:t>Principal Chief John Ross</a:t>
                      </a:r>
                      <a:endParaRPr b="1" sz="1100">
                        <a:latin typeface="Inter"/>
                        <a:ea typeface="Inter"/>
                        <a:cs typeface="Inter"/>
                        <a:sym typeface="Inter"/>
                      </a:endParaRPr>
                    </a:p>
                  </a:txBody>
                  <a:tcPr marT="87275" marB="87275" marR="86050" marL="86050" anchor="ct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87275" marB="87275" marR="86050" marL="86050"/>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87275" marB="87275" marR="86050" marL="86050"/>
                </a:tc>
              </a:tr>
              <a:tr h="1031275">
                <a:tc>
                  <a:txBody>
                    <a:bodyPr/>
                    <a:lstStyle/>
                    <a:p>
                      <a:pPr indent="0" lvl="0" marL="0" rtl="0" algn="ctr">
                        <a:spcBef>
                          <a:spcPts val="0"/>
                        </a:spcBef>
                        <a:spcAft>
                          <a:spcPts val="0"/>
                        </a:spcAft>
                        <a:buNone/>
                      </a:pPr>
                      <a:r>
                        <a:rPr b="1" lang="en" sz="1100">
                          <a:latin typeface="Inter"/>
                          <a:ea typeface="Inter"/>
                          <a:cs typeface="Inter"/>
                          <a:sym typeface="Inter"/>
                        </a:rPr>
                        <a:t>The Protest Petition</a:t>
                      </a:r>
                      <a:endParaRPr b="1" sz="1100">
                        <a:latin typeface="Inter"/>
                        <a:ea typeface="Inter"/>
                        <a:cs typeface="Inter"/>
                        <a:sym typeface="Inter"/>
                      </a:endParaRPr>
                    </a:p>
                  </a:txBody>
                  <a:tcPr marT="87275" marB="87275" marR="86050" marL="86050" anchor="ct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87275" marB="87275" marR="86050" marL="86050"/>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87275" marB="87275" marR="86050" marL="86050"/>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0" name="Shape 130"/>
        <p:cNvGrpSpPr/>
        <p:nvPr/>
      </p:nvGrpSpPr>
      <p:grpSpPr>
        <a:xfrm>
          <a:off x="0" y="0"/>
          <a:ext cx="0" cy="0"/>
          <a:chOff x="0" y="0"/>
          <a:chExt cx="0" cy="0"/>
        </a:xfrm>
      </p:grpSpPr>
      <p:pic>
        <p:nvPicPr>
          <p:cNvPr id="131" name="Google Shape;131;p28"/>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32" name="Google Shape;132;p28"/>
          <p:cNvSpPr txBox="1"/>
          <p:nvPr/>
        </p:nvSpPr>
        <p:spPr>
          <a:xfrm>
            <a:off x="0" y="0"/>
            <a:ext cx="7315200" cy="8814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000"/>
              <a:buFont typeface="Arial"/>
              <a:buNone/>
            </a:pPr>
            <a:r>
              <a:rPr lang="en" sz="1400">
                <a:solidFill>
                  <a:schemeClr val="dk1"/>
                </a:solidFill>
                <a:latin typeface="Halant"/>
                <a:ea typeface="Halant"/>
                <a:cs typeface="Halant"/>
                <a:sym typeface="Halant"/>
              </a:rPr>
              <a:t>Historical Significance</a:t>
            </a:r>
            <a:endParaRPr sz="1400">
              <a:solidFill>
                <a:schemeClr val="dk1"/>
              </a:solidFill>
              <a:latin typeface="Halant"/>
              <a:ea typeface="Halant"/>
              <a:cs typeface="Halant"/>
              <a:sym typeface="Halant"/>
            </a:endParaRPr>
          </a:p>
          <a:p>
            <a:pPr indent="0" lvl="0" marL="0" rtl="0" algn="ctr">
              <a:spcBef>
                <a:spcPts val="0"/>
              </a:spcBef>
              <a:spcAft>
                <a:spcPts val="0"/>
              </a:spcAft>
              <a:buNone/>
            </a:pPr>
            <a:r>
              <a:rPr lang="en" sz="1800">
                <a:solidFill>
                  <a:schemeClr val="dk1"/>
                </a:solidFill>
                <a:latin typeface="Plus Jakarta Sans Medium"/>
                <a:ea typeface="Plus Jakarta Sans Medium"/>
                <a:cs typeface="Plus Jakarta Sans Medium"/>
                <a:sym typeface="Plus Jakarta Sans Medium"/>
              </a:rPr>
              <a:t>WebQuest: The Trail of Tears and Indigenous Resistance</a:t>
            </a:r>
            <a:endParaRPr sz="1800">
              <a:solidFill>
                <a:schemeClr val="dk1"/>
              </a:solidFill>
              <a:latin typeface="Plus Jakarta Sans Medium"/>
              <a:ea typeface="Plus Jakarta Sans Medium"/>
              <a:cs typeface="Plus Jakarta Sans Medium"/>
              <a:sym typeface="Plus Jakarta Sans Medium"/>
            </a:endParaRPr>
          </a:p>
        </p:txBody>
      </p:sp>
      <p:pic>
        <p:nvPicPr>
          <p:cNvPr id="133" name="Google Shape;133;p28"/>
          <p:cNvPicPr preferRelativeResize="0"/>
          <p:nvPr/>
        </p:nvPicPr>
        <p:blipFill>
          <a:blip r:embed="rId4">
            <a:alphaModFix/>
          </a:blip>
          <a:stretch>
            <a:fillRect/>
          </a:stretch>
        </p:blipFill>
        <p:spPr>
          <a:xfrm>
            <a:off x="203550" y="80942"/>
            <a:ext cx="994388" cy="412343"/>
          </a:xfrm>
          <a:prstGeom prst="rect">
            <a:avLst/>
          </a:prstGeom>
          <a:noFill/>
          <a:ln>
            <a:noFill/>
          </a:ln>
        </p:spPr>
      </p:pic>
      <p:sp>
        <p:nvSpPr>
          <p:cNvPr id="134" name="Google Shape;134;p28"/>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35" name="Google Shape;135;p28"/>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36" name="Google Shape;136;p28"/>
          <p:cNvSpPr txBox="1"/>
          <p:nvPr/>
        </p:nvSpPr>
        <p:spPr>
          <a:xfrm>
            <a:off x="388282" y="889469"/>
            <a:ext cx="6538800" cy="3391500"/>
          </a:xfrm>
          <a:prstGeom prst="rect">
            <a:avLst/>
          </a:prstGeom>
          <a:noFill/>
          <a:ln>
            <a:noFill/>
          </a:ln>
        </p:spPr>
        <p:txBody>
          <a:bodyPr anchorCtr="0" anchor="t" bIns="86450" lIns="86450" spcFirstLastPara="1" rIns="86450" wrap="square" tIns="86450">
            <a:spAutoFit/>
          </a:bodyPr>
          <a:lstStyle/>
          <a:p>
            <a:pPr indent="0" lvl="0" marL="0" rtl="0" algn="l">
              <a:lnSpc>
                <a:spcPct val="100000"/>
              </a:lnSpc>
              <a:spcBef>
                <a:spcPts val="0"/>
              </a:spcBef>
              <a:spcAft>
                <a:spcPts val="0"/>
              </a:spcAft>
              <a:buClr>
                <a:schemeClr val="dk1"/>
              </a:buClr>
              <a:buSzPts val="1000"/>
              <a:buFont typeface="Arial"/>
              <a:buNone/>
            </a:pPr>
            <a:r>
              <a:rPr b="1" lang="en" sz="1100">
                <a:solidFill>
                  <a:schemeClr val="dk1"/>
                </a:solidFill>
                <a:latin typeface="Halant"/>
                <a:ea typeface="Halant"/>
                <a:cs typeface="Halant"/>
                <a:sym typeface="Halant"/>
              </a:rPr>
              <a:t>Directions: </a:t>
            </a:r>
            <a:r>
              <a:rPr lang="en" sz="1100">
                <a:solidFill>
                  <a:schemeClr val="dk1"/>
                </a:solidFill>
                <a:latin typeface="Halant"/>
                <a:ea typeface="Halant"/>
                <a:cs typeface="Halant"/>
                <a:sym typeface="Halant"/>
              </a:rPr>
              <a:t>Using the links included, investigate the Trail of Tears and Indigenous Resistance and answer the questions that follow.</a:t>
            </a:r>
            <a:endParaRPr sz="11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000"/>
              <a:buFont typeface="Arial"/>
              <a:buNone/>
            </a:pPr>
            <a:r>
              <a:t/>
            </a:r>
            <a:endParaRPr sz="11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Topic 2: Enduring the Trail of Tears</a:t>
            </a:r>
            <a:endParaRPr b="1" sz="1100">
              <a:solidFill>
                <a:schemeClr val="dk1"/>
              </a:solidFill>
              <a:latin typeface="Inter"/>
              <a:ea typeface="Inter"/>
              <a:cs typeface="Inter"/>
              <a:sym typeface="Inter"/>
            </a:endParaRPr>
          </a:p>
          <a:p>
            <a:pPr indent="-285750" lvl="0" marL="4318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Read the History article </a:t>
            </a:r>
            <a:r>
              <a:rPr lang="en" sz="1100" u="sng">
                <a:solidFill>
                  <a:schemeClr val="hlink"/>
                </a:solidFill>
                <a:latin typeface="Inter"/>
                <a:ea typeface="Inter"/>
                <a:cs typeface="Inter"/>
                <a:sym typeface="Inter"/>
                <a:hlinkClick r:id="rId5"/>
              </a:rPr>
              <a:t>“How Native Americans Struggled to Survive the Trail of Tears”</a:t>
            </a:r>
            <a:r>
              <a:rPr lang="en" sz="1100">
                <a:solidFill>
                  <a:schemeClr val="dk1"/>
                </a:solidFill>
                <a:latin typeface="Inter"/>
                <a:ea typeface="Inter"/>
                <a:cs typeface="Inter"/>
                <a:sym typeface="Inter"/>
              </a:rPr>
              <a:t> written by Christopher Klein.</a:t>
            </a:r>
            <a:br>
              <a:rPr lang="en" sz="1100">
                <a:solidFill>
                  <a:schemeClr val="dk1"/>
                </a:solidFill>
                <a:latin typeface="Inter"/>
                <a:ea typeface="Inter"/>
                <a:cs typeface="Inter"/>
                <a:sym typeface="Inter"/>
              </a:rPr>
            </a:br>
            <a:endParaRPr sz="1100">
              <a:solidFill>
                <a:schemeClr val="dk1"/>
              </a:solidFill>
              <a:latin typeface="Inter"/>
              <a:ea typeface="Inter"/>
              <a:cs typeface="Inter"/>
              <a:sym typeface="Inter"/>
            </a:endParaRPr>
          </a:p>
          <a:p>
            <a:pPr indent="-285750" lvl="0" marL="4318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How did the journey differ for Native Americans who voluntarily relocated versus those who were forced to relocate by the U.S. military?</a:t>
            </a:r>
            <a:endParaRPr sz="1100">
              <a:solidFill>
                <a:schemeClr val="dk1"/>
              </a:solidFill>
              <a:latin typeface="Inter"/>
              <a:ea typeface="Inter"/>
              <a:cs typeface="Inter"/>
              <a:sym typeface="Inter"/>
            </a:endParaRPr>
          </a:p>
          <a:p>
            <a:pPr indent="0" lvl="0" marL="43180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43180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43180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43180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43180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43180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85750" lvl="0" marL="4318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How did weather affect the Indigenous people’s ability to survive the Trail of Tears throughout the forced migrations of 1838?</a:t>
            </a:r>
            <a:endParaRPr sz="1100">
              <a:solidFill>
                <a:schemeClr val="dk1"/>
              </a:solidFill>
              <a:latin typeface="Inter"/>
              <a:ea typeface="Inter"/>
              <a:cs typeface="Inter"/>
              <a:sym typeface="Inter"/>
            </a:endParaRPr>
          </a:p>
          <a:p>
            <a:pPr indent="0" lvl="0" marL="431800" rtl="0" algn="l">
              <a:lnSpc>
                <a:spcPct val="100000"/>
              </a:lnSpc>
              <a:spcBef>
                <a:spcPts val="0"/>
              </a:spcBef>
              <a:spcAft>
                <a:spcPts val="0"/>
              </a:spcAft>
              <a:buNone/>
            </a:pPr>
            <a:r>
              <a:t/>
            </a:r>
            <a:endParaRPr sz="1100">
              <a:solidFill>
                <a:schemeClr val="dk1"/>
              </a:solidFill>
              <a:latin typeface="Inter"/>
              <a:ea typeface="Inter"/>
              <a:cs typeface="Inter"/>
              <a:sym typeface="Inter"/>
            </a:endParaRPr>
          </a:p>
        </p:txBody>
      </p:sp>
      <p:sp>
        <p:nvSpPr>
          <p:cNvPr id="137" name="Google Shape;137;p28"/>
          <p:cNvSpPr txBox="1"/>
          <p:nvPr/>
        </p:nvSpPr>
        <p:spPr>
          <a:xfrm>
            <a:off x="388282" y="5232031"/>
            <a:ext cx="6538800" cy="28836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None/>
            </a:pPr>
            <a:r>
              <a:rPr b="1" lang="en" sz="1100">
                <a:solidFill>
                  <a:schemeClr val="dk1"/>
                </a:solidFill>
                <a:latin typeface="Inter"/>
                <a:ea typeface="Inter"/>
                <a:cs typeface="Inter"/>
                <a:sym typeface="Inter"/>
              </a:rPr>
              <a:t>Topic 3: Resilience and Legacy</a:t>
            </a:r>
            <a:endParaRPr b="1" sz="1100">
              <a:solidFill>
                <a:schemeClr val="dk1"/>
              </a:solidFill>
              <a:latin typeface="Inter"/>
              <a:ea typeface="Inter"/>
              <a:cs typeface="Inter"/>
              <a:sym typeface="Inter"/>
            </a:endParaRPr>
          </a:p>
          <a:p>
            <a:pPr indent="-285750" lvl="0" marL="4318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View C-SPAN’s </a:t>
            </a:r>
            <a:r>
              <a:rPr lang="en" sz="1100" u="sng">
                <a:solidFill>
                  <a:schemeClr val="accent5"/>
                </a:solidFill>
                <a:latin typeface="Inter"/>
                <a:ea typeface="Inter"/>
                <a:cs typeface="Inter"/>
                <a:sym typeface="Inter"/>
                <a:hlinkClick r:id="rId6">
                  <a:extLst>
                    <a:ext uri="{A12FA001-AC4F-418D-AE19-62706E023703}">
                      <ahyp:hlinkClr val="tx"/>
                    </a:ext>
                  </a:extLst>
                </a:hlinkClick>
              </a:rPr>
              <a:t>video</a:t>
            </a:r>
            <a:r>
              <a:rPr lang="en" sz="1100">
                <a:solidFill>
                  <a:schemeClr val="dk1"/>
                </a:solidFill>
                <a:latin typeface="Inter"/>
                <a:ea typeface="Inter"/>
                <a:cs typeface="Inter"/>
                <a:sym typeface="Inter"/>
              </a:rPr>
              <a:t> highlighting Chattanooga's history in the Trail of Tears. </a:t>
            </a:r>
            <a:br>
              <a:rPr lang="en" sz="1100">
                <a:solidFill>
                  <a:schemeClr val="dk1"/>
                </a:solidFill>
                <a:latin typeface="Inter"/>
                <a:ea typeface="Inter"/>
                <a:cs typeface="Inter"/>
                <a:sym typeface="Inter"/>
              </a:rPr>
            </a:br>
            <a:endParaRPr sz="1100">
              <a:solidFill>
                <a:schemeClr val="dk1"/>
              </a:solidFill>
              <a:latin typeface="Inter"/>
              <a:ea typeface="Inter"/>
              <a:cs typeface="Inter"/>
              <a:sym typeface="Inter"/>
            </a:endParaRPr>
          </a:p>
          <a:p>
            <a:pPr indent="-285750" lvl="0" marL="4318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was the significance of Ross’ Landing and the Tennessee River in the Trail of Tears?</a:t>
            </a:r>
            <a:br>
              <a:rPr lang="en" sz="1100">
                <a:solidFill>
                  <a:schemeClr val="dk1"/>
                </a:solidFill>
                <a:latin typeface="Inter"/>
                <a:ea typeface="Inter"/>
                <a:cs typeface="Inter"/>
                <a:sym typeface="Inter"/>
              </a:rPr>
            </a:b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285750" lvl="0" marL="4318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When asked about the Trail of Tears, how do the Cherokee view the Trail of Tears?</a:t>
            </a:r>
            <a:br>
              <a:rPr lang="en" sz="1100">
                <a:solidFill>
                  <a:schemeClr val="dk1"/>
                </a:solidFill>
                <a:latin typeface="Inter"/>
                <a:ea typeface="Inter"/>
                <a:cs typeface="Inter"/>
                <a:sym typeface="Inter"/>
              </a:rPr>
            </a:b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285750" lvl="0" marL="4318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Using the Smithsonian’s </a:t>
            </a:r>
            <a:r>
              <a:rPr lang="en" sz="1100" u="sng">
                <a:solidFill>
                  <a:schemeClr val="hlink"/>
                </a:solidFill>
                <a:latin typeface="Inter"/>
                <a:ea typeface="Inter"/>
                <a:cs typeface="Inter"/>
                <a:sym typeface="Inter"/>
                <a:hlinkClick r:id="rId7"/>
              </a:rPr>
              <a:t>Reflections</a:t>
            </a:r>
            <a:r>
              <a:rPr lang="en" sz="1100">
                <a:solidFill>
                  <a:schemeClr val="dk1"/>
                </a:solidFill>
                <a:latin typeface="Inter"/>
                <a:ea typeface="Inter"/>
                <a:cs typeface="Inter"/>
                <a:sym typeface="Inter"/>
              </a:rPr>
              <a:t> lesson: Discuss how the Cherokee have remained strong and continued to celebrate their culture throughout time.</a:t>
            </a:r>
            <a:endParaRPr sz="1100">
              <a:solidFill>
                <a:schemeClr val="dk1"/>
              </a:solidFill>
              <a:latin typeface="Inter"/>
              <a:ea typeface="Inter"/>
              <a:cs typeface="Inter"/>
              <a:sym typeface="Inter"/>
            </a:endParaRPr>
          </a:p>
          <a:p>
            <a:pPr indent="0" lvl="0" marL="431800" rtl="0" algn="l">
              <a:spcBef>
                <a:spcPts val="0"/>
              </a:spcBef>
              <a:spcAft>
                <a:spcPts val="0"/>
              </a:spcAft>
              <a:buNone/>
            </a:pPr>
            <a:r>
              <a:t/>
            </a:r>
            <a:endParaRPr b="1" sz="1100">
              <a:solidFill>
                <a:schemeClr val="accent1"/>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1" name="Shape 141"/>
        <p:cNvGrpSpPr/>
        <p:nvPr/>
      </p:nvGrpSpPr>
      <p:grpSpPr>
        <a:xfrm>
          <a:off x="0" y="0"/>
          <a:ext cx="0" cy="0"/>
          <a:chOff x="0" y="0"/>
          <a:chExt cx="0" cy="0"/>
        </a:xfrm>
      </p:grpSpPr>
      <p:pic>
        <p:nvPicPr>
          <p:cNvPr id="142" name="Google Shape;142;p29"/>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43" name="Google Shape;143;p29"/>
          <p:cNvSpPr txBox="1"/>
          <p:nvPr/>
        </p:nvSpPr>
        <p:spPr>
          <a:xfrm>
            <a:off x="0" y="0"/>
            <a:ext cx="7315200" cy="8814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000"/>
              <a:buFont typeface="Arial"/>
              <a:buNone/>
            </a:pPr>
            <a:r>
              <a:rPr lang="en" sz="1400">
                <a:solidFill>
                  <a:schemeClr val="dk1"/>
                </a:solidFill>
                <a:latin typeface="Halant"/>
                <a:ea typeface="Halant"/>
                <a:cs typeface="Halant"/>
                <a:sym typeface="Halant"/>
              </a:rPr>
              <a:t>Historical Significance</a:t>
            </a:r>
            <a:endParaRPr sz="1400">
              <a:solidFill>
                <a:schemeClr val="dk1"/>
              </a:solidFill>
              <a:latin typeface="Halant"/>
              <a:ea typeface="Halant"/>
              <a:cs typeface="Halant"/>
              <a:sym typeface="Halant"/>
            </a:endParaRPr>
          </a:p>
          <a:p>
            <a:pPr indent="0" lvl="0" marL="0" rtl="0" algn="ctr">
              <a:spcBef>
                <a:spcPts val="0"/>
              </a:spcBef>
              <a:spcAft>
                <a:spcPts val="0"/>
              </a:spcAft>
              <a:buNone/>
            </a:pPr>
            <a:r>
              <a:rPr lang="en" sz="1800">
                <a:solidFill>
                  <a:schemeClr val="dk1"/>
                </a:solidFill>
                <a:latin typeface="Plus Jakarta Sans Medium"/>
                <a:ea typeface="Plus Jakarta Sans Medium"/>
                <a:cs typeface="Plus Jakarta Sans Medium"/>
                <a:sym typeface="Plus Jakarta Sans Medium"/>
              </a:rPr>
              <a:t>WebQuest: The Trail of Tears and Indigenous Resistance</a:t>
            </a:r>
            <a:endParaRPr sz="1800">
              <a:solidFill>
                <a:schemeClr val="dk1"/>
              </a:solidFill>
              <a:latin typeface="Plus Jakarta Sans Medium"/>
              <a:ea typeface="Plus Jakarta Sans Medium"/>
              <a:cs typeface="Plus Jakarta Sans Medium"/>
              <a:sym typeface="Plus Jakarta Sans Medium"/>
            </a:endParaRPr>
          </a:p>
        </p:txBody>
      </p:sp>
      <p:pic>
        <p:nvPicPr>
          <p:cNvPr id="144" name="Google Shape;144;p29"/>
          <p:cNvPicPr preferRelativeResize="0"/>
          <p:nvPr/>
        </p:nvPicPr>
        <p:blipFill>
          <a:blip r:embed="rId4">
            <a:alphaModFix/>
          </a:blip>
          <a:stretch>
            <a:fillRect/>
          </a:stretch>
        </p:blipFill>
        <p:spPr>
          <a:xfrm>
            <a:off x="203550" y="80942"/>
            <a:ext cx="994388" cy="412343"/>
          </a:xfrm>
          <a:prstGeom prst="rect">
            <a:avLst/>
          </a:prstGeom>
          <a:noFill/>
          <a:ln>
            <a:noFill/>
          </a:ln>
        </p:spPr>
      </p:pic>
      <p:sp>
        <p:nvSpPr>
          <p:cNvPr id="145" name="Google Shape;145;p29"/>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46" name="Google Shape;146;p29"/>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47" name="Google Shape;147;p29"/>
          <p:cNvSpPr txBox="1"/>
          <p:nvPr/>
        </p:nvSpPr>
        <p:spPr>
          <a:xfrm>
            <a:off x="388282" y="1065869"/>
            <a:ext cx="6538800" cy="35610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None/>
            </a:pPr>
            <a:r>
              <a:rPr b="1" lang="en" sz="1100">
                <a:solidFill>
                  <a:schemeClr val="dk1"/>
                </a:solidFill>
                <a:latin typeface="Inter"/>
                <a:ea typeface="Inter"/>
                <a:cs typeface="Inter"/>
                <a:sym typeface="Inter"/>
              </a:rPr>
              <a:t>Topic 4: Recognizing All Affected by Removal Policies</a:t>
            </a:r>
            <a:endParaRPr b="1" sz="1100">
              <a:solidFill>
                <a:schemeClr val="dk1"/>
              </a:solidFill>
              <a:latin typeface="Inter"/>
              <a:ea typeface="Inter"/>
              <a:cs typeface="Inter"/>
              <a:sym typeface="Inter"/>
            </a:endParaRPr>
          </a:p>
          <a:p>
            <a:pPr indent="-285750" lvl="0" marL="4318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Read the </a:t>
            </a:r>
            <a:r>
              <a:rPr lang="en" sz="1100" u="sng">
                <a:solidFill>
                  <a:schemeClr val="accent5"/>
                </a:solidFill>
                <a:latin typeface="Inter"/>
                <a:ea typeface="Inter"/>
                <a:cs typeface="Inter"/>
                <a:sym typeface="Inter"/>
                <a:hlinkClick r:id="rId5">
                  <a:extLst>
                    <a:ext uri="{A12FA001-AC4F-418D-AE19-62706E023703}">
                      <ahyp:hlinkClr val="tx"/>
                    </a:ext>
                  </a:extLst>
                </a:hlinkClick>
              </a:rPr>
              <a:t>blog</a:t>
            </a:r>
            <a:r>
              <a:rPr lang="en" sz="1100">
                <a:solidFill>
                  <a:schemeClr val="dk1"/>
                </a:solidFill>
                <a:latin typeface="Inter"/>
                <a:ea typeface="Inter"/>
                <a:cs typeface="Inter"/>
                <a:sym typeface="Inter"/>
              </a:rPr>
              <a:t> provided by the National Endowment for the Humanities, “Trail of Tears, Plural: What We Don’t Know About Indian Removal.”</a:t>
            </a:r>
            <a:endParaRPr sz="1100">
              <a:solidFill>
                <a:schemeClr val="dk1"/>
              </a:solidFill>
              <a:latin typeface="Inter"/>
              <a:ea typeface="Inter"/>
              <a:cs typeface="Inter"/>
              <a:sym typeface="Inter"/>
            </a:endParaRPr>
          </a:p>
          <a:p>
            <a:pPr indent="0" lvl="0" marL="431800" rtl="0" algn="l">
              <a:spcBef>
                <a:spcPts val="0"/>
              </a:spcBef>
              <a:spcAft>
                <a:spcPts val="0"/>
              </a:spcAft>
              <a:buNone/>
            </a:pPr>
            <a:r>
              <a:t/>
            </a:r>
            <a:endParaRPr sz="1100">
              <a:solidFill>
                <a:schemeClr val="dk1"/>
              </a:solidFill>
              <a:latin typeface="Inter"/>
              <a:ea typeface="Inter"/>
              <a:cs typeface="Inter"/>
              <a:sym typeface="Inter"/>
            </a:endParaRPr>
          </a:p>
          <a:p>
            <a:pPr indent="-285750" lvl="0" marL="4318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Why do narratives about Indian Removal usually focus on the Cherokee Nation?</a:t>
            </a:r>
            <a:endParaRPr sz="1100">
              <a:solidFill>
                <a:schemeClr val="dk1"/>
              </a:solidFill>
              <a:latin typeface="Inter"/>
              <a:ea typeface="Inter"/>
              <a:cs typeface="Inter"/>
              <a:sym typeface="Inter"/>
            </a:endParaRPr>
          </a:p>
          <a:p>
            <a:pPr indent="0" lvl="0" marL="431800" rtl="0" algn="l">
              <a:spcBef>
                <a:spcPts val="0"/>
              </a:spcBef>
              <a:spcAft>
                <a:spcPts val="0"/>
              </a:spcAft>
              <a:buNone/>
            </a:pPr>
            <a:r>
              <a:t/>
            </a:r>
            <a:endParaRPr b="1" sz="1100">
              <a:solidFill>
                <a:schemeClr val="accent1"/>
              </a:solidFill>
              <a:latin typeface="Inter"/>
              <a:ea typeface="Inter"/>
              <a:cs typeface="Inter"/>
              <a:sym typeface="Inter"/>
            </a:endParaRPr>
          </a:p>
          <a:p>
            <a:pPr indent="0" lvl="0" marL="431800" rtl="0" algn="l">
              <a:spcBef>
                <a:spcPts val="0"/>
              </a:spcBef>
              <a:spcAft>
                <a:spcPts val="0"/>
              </a:spcAft>
              <a:buNone/>
            </a:pPr>
            <a:r>
              <a:t/>
            </a:r>
            <a:endParaRPr b="1" sz="1100">
              <a:solidFill>
                <a:schemeClr val="accent1"/>
              </a:solidFill>
              <a:latin typeface="Inter"/>
              <a:ea typeface="Inter"/>
              <a:cs typeface="Inter"/>
              <a:sym typeface="Inter"/>
            </a:endParaRPr>
          </a:p>
          <a:p>
            <a:pPr indent="0" lvl="0" marL="431800" rtl="0" algn="l">
              <a:spcBef>
                <a:spcPts val="0"/>
              </a:spcBef>
              <a:spcAft>
                <a:spcPts val="0"/>
              </a:spcAft>
              <a:buNone/>
            </a:pPr>
            <a:r>
              <a:t/>
            </a:r>
            <a:endParaRPr b="1" sz="1100">
              <a:solidFill>
                <a:schemeClr val="accent1"/>
              </a:solidFill>
              <a:latin typeface="Inter"/>
              <a:ea typeface="Inter"/>
              <a:cs typeface="Inter"/>
              <a:sym typeface="Inter"/>
            </a:endParaRPr>
          </a:p>
          <a:p>
            <a:pPr indent="0" lvl="0" marL="43180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285750" lvl="0" marL="4318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Why is it important to recognize the effects of removal on all Indigenous nations east of the Mississippi River?</a:t>
            </a:r>
            <a:endParaRPr sz="1100">
              <a:solidFill>
                <a:schemeClr val="dk1"/>
              </a:solidFill>
              <a:latin typeface="Inter"/>
              <a:ea typeface="Inter"/>
              <a:cs typeface="Inter"/>
              <a:sym typeface="Inter"/>
            </a:endParaRPr>
          </a:p>
          <a:p>
            <a:pPr indent="0" lvl="0" marL="431800" rtl="0" algn="l">
              <a:spcBef>
                <a:spcPts val="0"/>
              </a:spcBef>
              <a:spcAft>
                <a:spcPts val="0"/>
              </a:spcAft>
              <a:buNone/>
            </a:pPr>
            <a:r>
              <a:t/>
            </a:r>
            <a:endParaRPr b="1" sz="1100">
              <a:solidFill>
                <a:schemeClr val="accent1"/>
              </a:solidFill>
              <a:latin typeface="Inter"/>
              <a:ea typeface="Inter"/>
              <a:cs typeface="Inter"/>
              <a:sym typeface="Inter"/>
            </a:endParaRPr>
          </a:p>
          <a:p>
            <a:pPr indent="0" lvl="0" marL="431800" rtl="0" algn="l">
              <a:spcBef>
                <a:spcPts val="0"/>
              </a:spcBef>
              <a:spcAft>
                <a:spcPts val="0"/>
              </a:spcAft>
              <a:buNone/>
            </a:pPr>
            <a:r>
              <a:t/>
            </a:r>
            <a:endParaRPr b="1" sz="1100">
              <a:solidFill>
                <a:schemeClr val="accent1"/>
              </a:solidFill>
              <a:latin typeface="Inter"/>
              <a:ea typeface="Inter"/>
              <a:cs typeface="Inter"/>
              <a:sym typeface="Inter"/>
            </a:endParaRPr>
          </a:p>
          <a:p>
            <a:pPr indent="0" lvl="0" marL="431800" rtl="0" algn="l">
              <a:spcBef>
                <a:spcPts val="0"/>
              </a:spcBef>
              <a:spcAft>
                <a:spcPts val="0"/>
              </a:spcAft>
              <a:buNone/>
            </a:pPr>
            <a:r>
              <a:t/>
            </a:r>
            <a:endParaRPr b="1" sz="1100">
              <a:solidFill>
                <a:schemeClr val="accent1"/>
              </a:solidFill>
              <a:latin typeface="Inter"/>
              <a:ea typeface="Inter"/>
              <a:cs typeface="Inter"/>
              <a:sym typeface="Inter"/>
            </a:endParaRPr>
          </a:p>
          <a:p>
            <a:pPr indent="0" lvl="0" marL="431800" rtl="0" algn="l">
              <a:spcBef>
                <a:spcPts val="0"/>
              </a:spcBef>
              <a:spcAft>
                <a:spcPts val="0"/>
              </a:spcAft>
              <a:buNone/>
            </a:pPr>
            <a:br>
              <a:rPr lang="en" sz="1100">
                <a:solidFill>
                  <a:schemeClr val="dk1"/>
                </a:solidFill>
                <a:latin typeface="Inter"/>
                <a:ea typeface="Inter"/>
                <a:cs typeface="Inter"/>
                <a:sym typeface="Inter"/>
              </a:rPr>
            </a:br>
            <a:endParaRPr sz="1100">
              <a:solidFill>
                <a:schemeClr val="dk1"/>
              </a:solidFill>
              <a:latin typeface="Inter"/>
              <a:ea typeface="Inter"/>
              <a:cs typeface="Inter"/>
              <a:sym typeface="Inter"/>
            </a:endParaRPr>
          </a:p>
          <a:p>
            <a:pPr indent="-285750" lvl="0" marL="4318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Using the sources in the Smithsonian’s </a:t>
            </a:r>
            <a:r>
              <a:rPr lang="en" sz="1100" u="sng">
                <a:solidFill>
                  <a:schemeClr val="hlink"/>
                </a:solidFill>
                <a:latin typeface="Inter"/>
                <a:ea typeface="Inter"/>
                <a:cs typeface="Inter"/>
                <a:sym typeface="Inter"/>
                <a:hlinkClick r:id="rId6"/>
              </a:rPr>
              <a:t>Removal Avoidance Case Studies</a:t>
            </a:r>
            <a:r>
              <a:rPr lang="en" sz="1100">
                <a:solidFill>
                  <a:schemeClr val="dk1"/>
                </a:solidFill>
                <a:latin typeface="Inter"/>
                <a:ea typeface="Inter"/>
                <a:cs typeface="Inter"/>
                <a:sym typeface="Inter"/>
              </a:rPr>
              <a:t> fill in the chart below. For each tribe, discuss one example of strategy the tribe utilized to resist removal policies in the 1800s.</a:t>
            </a:r>
            <a:endParaRPr sz="1100">
              <a:solidFill>
                <a:schemeClr val="dk1"/>
              </a:solidFill>
              <a:latin typeface="Inter"/>
              <a:ea typeface="Inter"/>
              <a:cs typeface="Inter"/>
              <a:sym typeface="Inter"/>
            </a:endParaRPr>
          </a:p>
        </p:txBody>
      </p:sp>
      <p:graphicFrame>
        <p:nvGraphicFramePr>
          <p:cNvPr id="148" name="Google Shape;148;p29"/>
          <p:cNvGraphicFramePr/>
          <p:nvPr/>
        </p:nvGraphicFramePr>
        <p:xfrm>
          <a:off x="388282" y="4583262"/>
          <a:ext cx="3000000" cy="3000000"/>
        </p:xfrm>
        <a:graphic>
          <a:graphicData uri="http://schemas.openxmlformats.org/drawingml/2006/table">
            <a:tbl>
              <a:tblPr>
                <a:noFill/>
                <a:tableStyleId>{8D5A2336-DB29-4C99-B333-E7FF651CFF0F}</a:tableStyleId>
              </a:tblPr>
              <a:tblGrid>
                <a:gridCol w="1533950"/>
                <a:gridCol w="5004775"/>
              </a:tblGrid>
              <a:tr h="363675">
                <a:tc>
                  <a:txBody>
                    <a:bodyPr/>
                    <a:lstStyle/>
                    <a:p>
                      <a:pPr indent="0" lvl="0" marL="0" rtl="0" algn="ctr">
                        <a:spcBef>
                          <a:spcPts val="0"/>
                        </a:spcBef>
                        <a:spcAft>
                          <a:spcPts val="0"/>
                        </a:spcAft>
                        <a:buNone/>
                      </a:pPr>
                      <a:r>
                        <a:rPr b="1" lang="en" sz="1100">
                          <a:latin typeface="Inter"/>
                          <a:ea typeface="Inter"/>
                          <a:cs typeface="Inter"/>
                          <a:sym typeface="Inter"/>
                        </a:rPr>
                        <a:t>Tribe</a:t>
                      </a:r>
                      <a:endParaRPr b="1" sz="1100">
                        <a:latin typeface="Inter"/>
                        <a:ea typeface="Inter"/>
                        <a:cs typeface="Inter"/>
                        <a:sym typeface="Inter"/>
                      </a:endParaRPr>
                    </a:p>
                  </a:txBody>
                  <a:tcPr marT="87275" marB="87275" marR="86050" marL="86050" anchor="ctr"/>
                </a:tc>
                <a:tc>
                  <a:txBody>
                    <a:bodyPr/>
                    <a:lstStyle/>
                    <a:p>
                      <a:pPr indent="0" lvl="0" marL="0" rtl="0" algn="ctr">
                        <a:spcBef>
                          <a:spcPts val="0"/>
                        </a:spcBef>
                        <a:spcAft>
                          <a:spcPts val="0"/>
                        </a:spcAft>
                        <a:buNone/>
                      </a:pPr>
                      <a:r>
                        <a:rPr b="1" lang="en" sz="1100">
                          <a:latin typeface="Inter"/>
                          <a:ea typeface="Inter"/>
                          <a:cs typeface="Inter"/>
                          <a:sym typeface="Inter"/>
                        </a:rPr>
                        <a:t>Strategies of Resistance and Accommodation to Removal Policies</a:t>
                      </a:r>
                      <a:endParaRPr b="1" sz="1100">
                        <a:latin typeface="Inter"/>
                        <a:ea typeface="Inter"/>
                        <a:cs typeface="Inter"/>
                        <a:sym typeface="Inter"/>
                      </a:endParaRPr>
                    </a:p>
                  </a:txBody>
                  <a:tcPr marT="87275" marB="87275" marR="86050" marL="86050" anchor="ctr"/>
                </a:tc>
              </a:tr>
              <a:tr h="359400">
                <a:tc>
                  <a:txBody>
                    <a:bodyPr/>
                    <a:lstStyle/>
                    <a:p>
                      <a:pPr indent="0" lvl="0" marL="0" rtl="0" algn="ctr">
                        <a:spcBef>
                          <a:spcPts val="0"/>
                        </a:spcBef>
                        <a:spcAft>
                          <a:spcPts val="0"/>
                        </a:spcAft>
                        <a:buNone/>
                      </a:pPr>
                      <a:r>
                        <a:t/>
                      </a:r>
                      <a:endParaRPr b="1" sz="1100">
                        <a:latin typeface="Inter"/>
                        <a:ea typeface="Inter"/>
                        <a:cs typeface="Inter"/>
                        <a:sym typeface="Inter"/>
                      </a:endParaRPr>
                    </a:p>
                    <a:p>
                      <a:pPr indent="0" lvl="0" marL="0" rtl="0" algn="ctr">
                        <a:spcBef>
                          <a:spcPts val="0"/>
                        </a:spcBef>
                        <a:spcAft>
                          <a:spcPts val="0"/>
                        </a:spcAft>
                        <a:buNone/>
                      </a:pPr>
                      <a:r>
                        <a:rPr b="1" lang="en" sz="1100">
                          <a:latin typeface="Inter"/>
                          <a:ea typeface="Inter"/>
                          <a:cs typeface="Inter"/>
                          <a:sym typeface="Inter"/>
                        </a:rPr>
                        <a:t>Potawatomi Nation</a:t>
                      </a:r>
                      <a:endParaRPr b="1" sz="1100">
                        <a:latin typeface="Inter"/>
                        <a:ea typeface="Inter"/>
                        <a:cs typeface="Inter"/>
                        <a:sym typeface="Inter"/>
                      </a:endParaRPr>
                    </a:p>
                    <a:p>
                      <a:pPr indent="0" lvl="0" marL="0" rtl="0" algn="ctr">
                        <a:spcBef>
                          <a:spcPts val="0"/>
                        </a:spcBef>
                        <a:spcAft>
                          <a:spcPts val="0"/>
                        </a:spcAft>
                        <a:buNone/>
                      </a:pPr>
                      <a:r>
                        <a:t/>
                      </a:r>
                      <a:endParaRPr b="1" sz="1100">
                        <a:latin typeface="Inter"/>
                        <a:ea typeface="Inter"/>
                        <a:cs typeface="Inter"/>
                        <a:sym typeface="Inter"/>
                      </a:endParaRPr>
                    </a:p>
                  </a:txBody>
                  <a:tcPr marT="87275" marB="87275" marR="86050" marL="86050" anchor="ctr"/>
                </a:tc>
                <a:tc>
                  <a:txBody>
                    <a:bodyPr/>
                    <a:lstStyle/>
                    <a:p>
                      <a:pPr indent="0" lvl="0" marL="0" rtl="0" algn="l">
                        <a:spcBef>
                          <a:spcPts val="0"/>
                        </a:spcBef>
                        <a:spcAft>
                          <a:spcPts val="0"/>
                        </a:spcAft>
                        <a:buNone/>
                      </a:pPr>
                      <a:r>
                        <a:t/>
                      </a:r>
                      <a:endParaRPr b="1" sz="1100">
                        <a:solidFill>
                          <a:schemeClr val="accent1"/>
                        </a:solidFill>
                        <a:latin typeface="Inter"/>
                        <a:ea typeface="Inter"/>
                        <a:cs typeface="Inter"/>
                        <a:sym typeface="Inter"/>
                      </a:endParaRPr>
                    </a:p>
                  </a:txBody>
                  <a:tcPr marT="87275" marB="87275" marR="86050" marL="86050" anchor="ctr"/>
                </a:tc>
              </a:tr>
              <a:tr h="283725">
                <a:tc>
                  <a:txBody>
                    <a:bodyPr/>
                    <a:lstStyle/>
                    <a:p>
                      <a:pPr indent="0" lvl="0" marL="0" rtl="0" algn="ctr">
                        <a:spcBef>
                          <a:spcPts val="0"/>
                        </a:spcBef>
                        <a:spcAft>
                          <a:spcPts val="0"/>
                        </a:spcAft>
                        <a:buNone/>
                      </a:pPr>
                      <a:r>
                        <a:t/>
                      </a:r>
                      <a:endParaRPr b="1" sz="1100">
                        <a:latin typeface="Inter"/>
                        <a:ea typeface="Inter"/>
                        <a:cs typeface="Inter"/>
                        <a:sym typeface="Inter"/>
                      </a:endParaRPr>
                    </a:p>
                    <a:p>
                      <a:pPr indent="0" lvl="0" marL="0" rtl="0" algn="ctr">
                        <a:spcBef>
                          <a:spcPts val="0"/>
                        </a:spcBef>
                        <a:spcAft>
                          <a:spcPts val="0"/>
                        </a:spcAft>
                        <a:buNone/>
                      </a:pPr>
                      <a:r>
                        <a:rPr b="1" lang="en" sz="1100">
                          <a:latin typeface="Inter"/>
                          <a:ea typeface="Inter"/>
                          <a:cs typeface="Inter"/>
                          <a:sym typeface="Inter"/>
                        </a:rPr>
                        <a:t>Seminole Nation</a:t>
                      </a:r>
                      <a:endParaRPr b="1" sz="1100">
                        <a:latin typeface="Inter"/>
                        <a:ea typeface="Inter"/>
                        <a:cs typeface="Inter"/>
                        <a:sym typeface="Inter"/>
                      </a:endParaRPr>
                    </a:p>
                    <a:p>
                      <a:pPr indent="0" lvl="0" marL="0" rtl="0" algn="ctr">
                        <a:spcBef>
                          <a:spcPts val="0"/>
                        </a:spcBef>
                        <a:spcAft>
                          <a:spcPts val="0"/>
                        </a:spcAft>
                        <a:buNone/>
                      </a:pPr>
                      <a:r>
                        <a:t/>
                      </a:r>
                      <a:endParaRPr b="1" sz="1100">
                        <a:latin typeface="Inter"/>
                        <a:ea typeface="Inter"/>
                        <a:cs typeface="Inter"/>
                        <a:sym typeface="Inter"/>
                      </a:endParaRPr>
                    </a:p>
                  </a:txBody>
                  <a:tcPr marT="87275" marB="87275" marR="86050" marL="86050" anchor="ctr"/>
                </a:tc>
                <a:tc>
                  <a:txBody>
                    <a:bodyPr/>
                    <a:lstStyle/>
                    <a:p>
                      <a:pPr indent="0" lvl="0" marL="0" rtl="0" algn="l">
                        <a:spcBef>
                          <a:spcPts val="0"/>
                        </a:spcBef>
                        <a:spcAft>
                          <a:spcPts val="0"/>
                        </a:spcAft>
                        <a:buNone/>
                      </a:pPr>
                      <a:r>
                        <a:t/>
                      </a:r>
                      <a:endParaRPr/>
                    </a:p>
                  </a:txBody>
                  <a:tcPr marT="87275" marB="87275" marR="86050" marL="86050" anchor="ctr"/>
                </a:tc>
              </a:tr>
              <a:tr h="363675">
                <a:tc>
                  <a:txBody>
                    <a:bodyPr/>
                    <a:lstStyle/>
                    <a:p>
                      <a:pPr indent="0" lvl="0" marL="0" rtl="0" algn="ctr">
                        <a:spcBef>
                          <a:spcPts val="0"/>
                        </a:spcBef>
                        <a:spcAft>
                          <a:spcPts val="0"/>
                        </a:spcAft>
                        <a:buNone/>
                      </a:pPr>
                      <a:r>
                        <a:t/>
                      </a:r>
                      <a:endParaRPr b="1" sz="1100">
                        <a:latin typeface="Inter"/>
                        <a:ea typeface="Inter"/>
                        <a:cs typeface="Inter"/>
                        <a:sym typeface="Inter"/>
                      </a:endParaRPr>
                    </a:p>
                    <a:p>
                      <a:pPr indent="0" lvl="0" marL="0" rtl="0" algn="ctr">
                        <a:spcBef>
                          <a:spcPts val="0"/>
                        </a:spcBef>
                        <a:spcAft>
                          <a:spcPts val="0"/>
                        </a:spcAft>
                        <a:buNone/>
                      </a:pPr>
                      <a:r>
                        <a:rPr b="1" lang="en" sz="1100">
                          <a:latin typeface="Inter"/>
                          <a:ea typeface="Inter"/>
                          <a:cs typeface="Inter"/>
                          <a:sym typeface="Inter"/>
                        </a:rPr>
                        <a:t>Kickapoo Nation</a:t>
                      </a:r>
                      <a:endParaRPr b="1" sz="1100">
                        <a:latin typeface="Inter"/>
                        <a:ea typeface="Inter"/>
                        <a:cs typeface="Inter"/>
                        <a:sym typeface="Inter"/>
                      </a:endParaRPr>
                    </a:p>
                    <a:p>
                      <a:pPr indent="0" lvl="0" marL="0" rtl="0" algn="ctr">
                        <a:spcBef>
                          <a:spcPts val="0"/>
                        </a:spcBef>
                        <a:spcAft>
                          <a:spcPts val="0"/>
                        </a:spcAft>
                        <a:buNone/>
                      </a:pPr>
                      <a:r>
                        <a:t/>
                      </a:r>
                      <a:endParaRPr b="1" sz="1100">
                        <a:latin typeface="Inter"/>
                        <a:ea typeface="Inter"/>
                        <a:cs typeface="Inter"/>
                        <a:sym typeface="Inter"/>
                      </a:endParaRPr>
                    </a:p>
                  </a:txBody>
                  <a:tcPr marT="87275" marB="87275" marR="86050" marL="86050" anchor="ctr"/>
                </a:tc>
                <a:tc>
                  <a:txBody>
                    <a:bodyPr/>
                    <a:lstStyle/>
                    <a:p>
                      <a:pPr indent="0" lvl="0" marL="0" rtl="0" algn="l">
                        <a:spcBef>
                          <a:spcPts val="0"/>
                        </a:spcBef>
                        <a:spcAft>
                          <a:spcPts val="0"/>
                        </a:spcAft>
                        <a:buNone/>
                      </a:pPr>
                      <a:r>
                        <a:t/>
                      </a:r>
                      <a:endParaRPr/>
                    </a:p>
                  </a:txBody>
                  <a:tcPr marT="87275" marB="87275" marR="86050" marL="86050" anchor="ctr"/>
                </a:tc>
              </a:tr>
              <a:tr h="363675">
                <a:tc>
                  <a:txBody>
                    <a:bodyPr/>
                    <a:lstStyle/>
                    <a:p>
                      <a:pPr indent="0" lvl="0" marL="0" rtl="0" algn="ctr">
                        <a:spcBef>
                          <a:spcPts val="0"/>
                        </a:spcBef>
                        <a:spcAft>
                          <a:spcPts val="0"/>
                        </a:spcAft>
                        <a:buNone/>
                      </a:pPr>
                      <a:r>
                        <a:t/>
                      </a:r>
                      <a:endParaRPr b="1" sz="1100">
                        <a:latin typeface="Inter"/>
                        <a:ea typeface="Inter"/>
                        <a:cs typeface="Inter"/>
                        <a:sym typeface="Inter"/>
                      </a:endParaRPr>
                    </a:p>
                    <a:p>
                      <a:pPr indent="0" lvl="0" marL="0" rtl="0" algn="ctr">
                        <a:spcBef>
                          <a:spcPts val="0"/>
                        </a:spcBef>
                        <a:spcAft>
                          <a:spcPts val="0"/>
                        </a:spcAft>
                        <a:buNone/>
                      </a:pPr>
                      <a:r>
                        <a:rPr b="1" lang="en" sz="1100">
                          <a:latin typeface="Inter"/>
                          <a:ea typeface="Inter"/>
                          <a:cs typeface="Inter"/>
                          <a:sym typeface="Inter"/>
                        </a:rPr>
                        <a:t>Shawnee Nation</a:t>
                      </a:r>
                      <a:endParaRPr b="1" sz="1100">
                        <a:latin typeface="Inter"/>
                        <a:ea typeface="Inter"/>
                        <a:cs typeface="Inter"/>
                        <a:sym typeface="Inter"/>
                      </a:endParaRPr>
                    </a:p>
                    <a:p>
                      <a:pPr indent="0" lvl="0" marL="0" rtl="0" algn="ctr">
                        <a:spcBef>
                          <a:spcPts val="0"/>
                        </a:spcBef>
                        <a:spcAft>
                          <a:spcPts val="0"/>
                        </a:spcAft>
                        <a:buNone/>
                      </a:pPr>
                      <a:r>
                        <a:t/>
                      </a:r>
                      <a:endParaRPr b="1" sz="1100">
                        <a:latin typeface="Inter"/>
                        <a:ea typeface="Inter"/>
                        <a:cs typeface="Inter"/>
                        <a:sym typeface="Inter"/>
                      </a:endParaRPr>
                    </a:p>
                  </a:txBody>
                  <a:tcPr marT="87275" marB="87275" marR="86050" marL="86050" anchor="ctr"/>
                </a:tc>
                <a:tc>
                  <a:txBody>
                    <a:bodyPr/>
                    <a:lstStyle/>
                    <a:p>
                      <a:pPr indent="0" lvl="0" marL="0" rtl="0" algn="l">
                        <a:spcBef>
                          <a:spcPts val="0"/>
                        </a:spcBef>
                        <a:spcAft>
                          <a:spcPts val="0"/>
                        </a:spcAft>
                        <a:buNone/>
                      </a:pPr>
                      <a:r>
                        <a:t/>
                      </a:r>
                      <a:endParaRPr/>
                    </a:p>
                  </a:txBody>
                  <a:tcPr marT="87275" marB="87275" marR="86050" marL="86050" anchor="ctr"/>
                </a:tc>
              </a:tr>
              <a:tr h="363675">
                <a:tc>
                  <a:txBody>
                    <a:bodyPr/>
                    <a:lstStyle/>
                    <a:p>
                      <a:pPr indent="0" lvl="0" marL="0" rtl="0" algn="ctr">
                        <a:spcBef>
                          <a:spcPts val="0"/>
                        </a:spcBef>
                        <a:spcAft>
                          <a:spcPts val="0"/>
                        </a:spcAft>
                        <a:buNone/>
                      </a:pPr>
                      <a:r>
                        <a:t/>
                      </a:r>
                      <a:endParaRPr b="1" sz="1100">
                        <a:latin typeface="Inter"/>
                        <a:ea typeface="Inter"/>
                        <a:cs typeface="Inter"/>
                        <a:sym typeface="Inter"/>
                      </a:endParaRPr>
                    </a:p>
                    <a:p>
                      <a:pPr indent="0" lvl="0" marL="0" rtl="0" algn="ctr">
                        <a:spcBef>
                          <a:spcPts val="0"/>
                        </a:spcBef>
                        <a:spcAft>
                          <a:spcPts val="0"/>
                        </a:spcAft>
                        <a:buNone/>
                      </a:pPr>
                      <a:r>
                        <a:rPr b="1" lang="en" sz="1100">
                          <a:latin typeface="Inter"/>
                          <a:ea typeface="Inter"/>
                          <a:cs typeface="Inter"/>
                          <a:sym typeface="Inter"/>
                        </a:rPr>
                        <a:t>Eastern Cherokee Nation</a:t>
                      </a:r>
                      <a:endParaRPr b="1" sz="1100">
                        <a:latin typeface="Inter"/>
                        <a:ea typeface="Inter"/>
                        <a:cs typeface="Inter"/>
                        <a:sym typeface="Inter"/>
                      </a:endParaRPr>
                    </a:p>
                    <a:p>
                      <a:pPr indent="0" lvl="0" marL="0" rtl="0" algn="ctr">
                        <a:spcBef>
                          <a:spcPts val="0"/>
                        </a:spcBef>
                        <a:spcAft>
                          <a:spcPts val="0"/>
                        </a:spcAft>
                        <a:buNone/>
                      </a:pPr>
                      <a:r>
                        <a:t/>
                      </a:r>
                      <a:endParaRPr b="1" sz="1100">
                        <a:latin typeface="Inter"/>
                        <a:ea typeface="Inter"/>
                        <a:cs typeface="Inter"/>
                        <a:sym typeface="Inter"/>
                      </a:endParaRPr>
                    </a:p>
                  </a:txBody>
                  <a:tcPr marT="87275" marB="87275" marR="86050" marL="86050" anchor="ctr"/>
                </a:tc>
                <a:tc>
                  <a:txBody>
                    <a:bodyPr/>
                    <a:lstStyle/>
                    <a:p>
                      <a:pPr indent="0" lvl="0" marL="431800" rtl="0" algn="l">
                        <a:spcBef>
                          <a:spcPts val="0"/>
                        </a:spcBef>
                        <a:spcAft>
                          <a:spcPts val="0"/>
                        </a:spcAft>
                        <a:buNone/>
                      </a:pPr>
                      <a:r>
                        <a:t/>
                      </a:r>
                      <a:endParaRPr b="1" sz="1100">
                        <a:solidFill>
                          <a:schemeClr val="accent1"/>
                        </a:solidFill>
                        <a:latin typeface="Inter"/>
                        <a:ea typeface="Inter"/>
                        <a:cs typeface="Inter"/>
                        <a:sym typeface="Inter"/>
                      </a:endParaRPr>
                    </a:p>
                  </a:txBody>
                  <a:tcPr marT="87275" marB="87275" marR="86050" marL="86050" anchor="ct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2" name="Shape 152"/>
        <p:cNvGrpSpPr/>
        <p:nvPr/>
      </p:nvGrpSpPr>
      <p:grpSpPr>
        <a:xfrm>
          <a:off x="0" y="0"/>
          <a:ext cx="0" cy="0"/>
          <a:chOff x="0" y="0"/>
          <a:chExt cx="0" cy="0"/>
        </a:xfrm>
      </p:grpSpPr>
      <p:graphicFrame>
        <p:nvGraphicFramePr>
          <p:cNvPr id="153" name="Google Shape;153;p30"/>
          <p:cNvGraphicFramePr/>
          <p:nvPr/>
        </p:nvGraphicFramePr>
        <p:xfrm>
          <a:off x="441450" y="1575388"/>
          <a:ext cx="3000000" cy="3000000"/>
        </p:xfrm>
        <a:graphic>
          <a:graphicData uri="http://schemas.openxmlformats.org/drawingml/2006/table">
            <a:tbl>
              <a:tblPr>
                <a:noFill/>
                <a:tableStyleId>{7DDFDF3B-2C81-46EA-87EF-4AA503CFFB4D}</a:tableStyleId>
              </a:tblPr>
              <a:tblGrid>
                <a:gridCol w="6539175"/>
              </a:tblGrid>
              <a:tr h="286125">
                <a:tc>
                  <a:txBody>
                    <a:bodyPr/>
                    <a:lstStyle/>
                    <a:p>
                      <a:pPr indent="0" lvl="0" marL="0" rtl="0" algn="l">
                        <a:spcBef>
                          <a:spcPts val="0"/>
                        </a:spcBef>
                        <a:spcAft>
                          <a:spcPts val="0"/>
                        </a:spcAft>
                        <a:buNone/>
                      </a:pPr>
                      <a:r>
                        <a:rPr b="1" lang="en" sz="1200">
                          <a:latin typeface="Halant"/>
                          <a:ea typeface="Halant"/>
                          <a:cs typeface="Halant"/>
                          <a:sym typeface="Halant"/>
                        </a:rPr>
                        <a:t>Directions:</a:t>
                      </a:r>
                      <a:r>
                        <a:rPr lang="en" sz="1200">
                          <a:latin typeface="Halant"/>
                          <a:ea typeface="Halant"/>
                          <a:cs typeface="Halant"/>
                          <a:sym typeface="Halant"/>
                        </a:rPr>
                        <a:t> Follow along with the slides to answer the following questions.</a:t>
                      </a:r>
                      <a:endParaRPr sz="1200">
                        <a:latin typeface="Halant"/>
                        <a:ea typeface="Halant"/>
                        <a:cs typeface="Halant"/>
                        <a:sym typeface="Halant"/>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34150">
                <a:tc>
                  <a:txBody>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2) What is important context to review before learning about the Trail of Tears?</a:t>
                      </a:r>
                      <a:endParaRPr sz="1200">
                        <a:solidFill>
                          <a:schemeClr val="dk1"/>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Indian Removal Act of 1830:</a:t>
                      </a:r>
                      <a:r>
                        <a:rPr b="1" lang="en" sz="1200">
                          <a:solidFill>
                            <a:schemeClr val="dk1"/>
                          </a:solidFill>
                          <a:latin typeface="Inter"/>
                          <a:ea typeface="Inter"/>
                          <a:cs typeface="Inter"/>
                          <a:sym typeface="Inter"/>
                        </a:rPr>
                        <a:t> </a:t>
                      </a:r>
                      <a:r>
                        <a:rPr b="1" lang="en" sz="1200">
                          <a:solidFill>
                            <a:srgbClr val="E95C3D"/>
                          </a:solidFill>
                          <a:latin typeface="Inter"/>
                          <a:ea typeface="Inter"/>
                          <a:cs typeface="Inter"/>
                          <a:sym typeface="Inter"/>
                        </a:rPr>
                        <a:t>Signed by Andrew Jackson; Tribes Affected were the Cherokee, Creek, Chickasaw, Choctaw, and Seminole</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Char char="●"/>
                      </a:pPr>
                      <a:r>
                        <a:rPr i="1" lang="en" sz="1200">
                          <a:solidFill>
                            <a:schemeClr val="dk1"/>
                          </a:solidFill>
                          <a:latin typeface="Inter"/>
                          <a:ea typeface="Inter"/>
                          <a:cs typeface="Inter"/>
                          <a:sym typeface="Inter"/>
                        </a:rPr>
                        <a:t>Worcester v. Georgia </a:t>
                      </a:r>
                      <a:r>
                        <a:rPr lang="en" sz="1200">
                          <a:solidFill>
                            <a:schemeClr val="dk1"/>
                          </a:solidFill>
                          <a:latin typeface="Inter"/>
                          <a:ea typeface="Inter"/>
                          <a:cs typeface="Inter"/>
                          <a:sym typeface="Inter"/>
                        </a:rPr>
                        <a:t>1832: </a:t>
                      </a:r>
                      <a:r>
                        <a:rPr b="1" lang="en" sz="1200">
                          <a:solidFill>
                            <a:srgbClr val="E95C3D"/>
                          </a:solidFill>
                          <a:latin typeface="Inter"/>
                          <a:ea typeface="Inter"/>
                          <a:cs typeface="Inter"/>
                          <a:sym typeface="Inter"/>
                        </a:rPr>
                        <a:t>The Supreme Court ruled in favor of the Cherokee but President Andrew Jackson refused to enforce the ruling.</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3) What are significant characteristics to know about the Cherokee Nation prior to the Trail of Tears?</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They had many similarities to life of other white Americans including schools, a constitution, farming, and trading.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4) Which president enforced Indian Removal and how were those involved affected?</a:t>
                      </a:r>
                      <a:endParaRPr b="1"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rPr b="1" lang="en" sz="1200">
                          <a:solidFill>
                            <a:srgbClr val="E95C3D"/>
                          </a:solidFill>
                          <a:highlight>
                            <a:schemeClr val="lt1"/>
                          </a:highlight>
                          <a:latin typeface="Inter"/>
                          <a:ea typeface="Inter"/>
                          <a:cs typeface="Inter"/>
                          <a:sym typeface="Inter"/>
                        </a:rPr>
                        <a:t>President Martin Van Buren is the leader who enforced the Trail of Tears. The Cherokee and other tribes suffered harsh weather conditions and thousands died due to the elements, poor treatment, lack of water, and malnutrition.</a:t>
                      </a:r>
                      <a:endParaRPr b="1" sz="1200">
                        <a:solidFill>
                          <a:srgbClr val="E95C3D"/>
                        </a:solidFill>
                        <a:highlight>
                          <a:schemeClr val="lt1"/>
                        </a:highlight>
                        <a:latin typeface="Inter"/>
                        <a:ea typeface="Inter"/>
                        <a:cs typeface="Inter"/>
                        <a:sym typeface="Inter"/>
                      </a:endParaRPr>
                    </a:p>
                    <a:p>
                      <a:pPr indent="0" lvl="0" marL="0" rtl="0" algn="l">
                        <a:spcBef>
                          <a:spcPts val="0"/>
                        </a:spcBef>
                        <a:spcAft>
                          <a:spcPts val="0"/>
                        </a:spcAft>
                        <a:buNone/>
                      </a:pPr>
                      <a:r>
                        <a:t/>
                      </a:r>
                      <a:endParaRPr b="1" sz="1200">
                        <a:solidFill>
                          <a:srgbClr val="E95C3D"/>
                        </a:solidFill>
                        <a:highlight>
                          <a:schemeClr val="lt1"/>
                        </a:highlight>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4) Using the map, answer the following questions:</a:t>
                      </a:r>
                      <a:endParaRPr sz="1200">
                        <a:solidFill>
                          <a:schemeClr val="dk1"/>
                        </a:solidFill>
                        <a:latin typeface="Inter"/>
                        <a:ea typeface="Inter"/>
                        <a:cs typeface="Inter"/>
                        <a:sym typeface="Inter"/>
                      </a:endParaRPr>
                    </a:p>
                    <a:p>
                      <a:pPr indent="-304800" lvl="0" marL="914400" rtl="0" algn="l">
                        <a:spcBef>
                          <a:spcPts val="0"/>
                        </a:spcBef>
                        <a:spcAft>
                          <a:spcPts val="0"/>
                        </a:spcAft>
                        <a:buClr>
                          <a:schemeClr val="dk1"/>
                        </a:buClr>
                        <a:buSzPts val="1200"/>
                        <a:buFont typeface="Inter"/>
                        <a:buAutoNum type="alphaLcPeriod"/>
                      </a:pPr>
                      <a:r>
                        <a:rPr lang="en" sz="1200">
                          <a:solidFill>
                            <a:schemeClr val="dk1"/>
                          </a:solidFill>
                          <a:highlight>
                            <a:schemeClr val="lt1"/>
                          </a:highlight>
                          <a:latin typeface="Inter"/>
                          <a:ea typeface="Inter"/>
                          <a:cs typeface="Inter"/>
                          <a:sym typeface="Inter"/>
                        </a:rPr>
                        <a:t>Locate the northern route. How does it compare with the other main routes? What advantages and what disadvantages might the northern route have?</a:t>
                      </a:r>
                      <a:r>
                        <a:rPr b="1" lang="en" sz="1200">
                          <a:solidFill>
                            <a:schemeClr val="dk1"/>
                          </a:solidFill>
                          <a:highlight>
                            <a:schemeClr val="lt1"/>
                          </a:highlight>
                          <a:latin typeface="Inter"/>
                          <a:ea typeface="Inter"/>
                          <a:cs typeface="Inter"/>
                          <a:sym typeface="Inter"/>
                        </a:rPr>
                        <a:t> </a:t>
                      </a:r>
                      <a:r>
                        <a:rPr b="1" lang="en" sz="1200">
                          <a:solidFill>
                            <a:srgbClr val="E95C3D"/>
                          </a:solidFill>
                          <a:highlight>
                            <a:schemeClr val="lt1"/>
                          </a:highlight>
                          <a:latin typeface="Inter"/>
                          <a:ea typeface="Inter"/>
                          <a:cs typeface="Inter"/>
                          <a:sym typeface="Inter"/>
                        </a:rPr>
                        <a:t>The northern route is longer than the others and requires more traveling on foot. While the journey would be harsher in regard to cold weather, it probably provided more opportunity to drinking water because of the amount of river crossings.</a:t>
                      </a:r>
                      <a:endParaRPr b="1" sz="1200">
                        <a:solidFill>
                          <a:srgbClr val="E95C3D"/>
                        </a:solidFill>
                        <a:highlight>
                          <a:schemeClr val="lt1"/>
                        </a:highlight>
                        <a:latin typeface="Inter"/>
                        <a:ea typeface="Inter"/>
                        <a:cs typeface="Inter"/>
                        <a:sym typeface="Inter"/>
                      </a:endParaRPr>
                    </a:p>
                    <a:p>
                      <a:pPr indent="0" lvl="0" marL="914400" rtl="0" algn="l">
                        <a:spcBef>
                          <a:spcPts val="0"/>
                        </a:spcBef>
                        <a:spcAft>
                          <a:spcPts val="0"/>
                        </a:spcAft>
                        <a:buNone/>
                      </a:pPr>
                      <a:r>
                        <a:t/>
                      </a:r>
                      <a:endParaRPr b="1" sz="1200">
                        <a:solidFill>
                          <a:srgbClr val="E95C3D"/>
                        </a:solidFill>
                        <a:highlight>
                          <a:schemeClr val="lt1"/>
                        </a:highlight>
                        <a:latin typeface="Inter"/>
                        <a:ea typeface="Inter"/>
                        <a:cs typeface="Inter"/>
                        <a:sym typeface="Inter"/>
                      </a:endParaRPr>
                    </a:p>
                    <a:p>
                      <a:pPr indent="-304800" lvl="0" marL="914400" rtl="0" algn="l">
                        <a:spcBef>
                          <a:spcPts val="0"/>
                        </a:spcBef>
                        <a:spcAft>
                          <a:spcPts val="0"/>
                        </a:spcAft>
                        <a:buClr>
                          <a:schemeClr val="dk1"/>
                        </a:buClr>
                        <a:buSzPts val="1200"/>
                        <a:buFont typeface="Inter"/>
                        <a:buAutoNum type="alphaLcPeriod"/>
                      </a:pPr>
                      <a:r>
                        <a:rPr lang="en" sz="1200">
                          <a:solidFill>
                            <a:schemeClr val="dk1"/>
                          </a:solidFill>
                          <a:highlight>
                            <a:schemeClr val="lt1"/>
                          </a:highlight>
                          <a:latin typeface="Inter"/>
                          <a:ea typeface="Inter"/>
                          <a:cs typeface="Inter"/>
                          <a:sym typeface="Inter"/>
                        </a:rPr>
                        <a:t>The largest group of Cherokees left Tennessee in the late fall of 1838, followed the northern route, and arrived in Indian Territory in March. What problems do you think they might have encountered on the journey?</a:t>
                      </a:r>
                      <a:r>
                        <a:rPr b="1" lang="en" sz="1200">
                          <a:solidFill>
                            <a:schemeClr val="dk1"/>
                          </a:solidFill>
                          <a:highlight>
                            <a:schemeClr val="lt1"/>
                          </a:highlight>
                          <a:latin typeface="Inter"/>
                          <a:ea typeface="Inter"/>
                          <a:cs typeface="Inter"/>
                          <a:sym typeface="Inter"/>
                        </a:rPr>
                        <a:t> </a:t>
                      </a:r>
                      <a:r>
                        <a:rPr b="1" lang="en" sz="1200">
                          <a:solidFill>
                            <a:srgbClr val="E95C3D"/>
                          </a:solidFill>
                          <a:highlight>
                            <a:schemeClr val="lt1"/>
                          </a:highlight>
                          <a:latin typeface="Inter"/>
                          <a:ea typeface="Inter"/>
                          <a:cs typeface="Inter"/>
                          <a:sym typeface="Inter"/>
                        </a:rPr>
                        <a:t>Leaving in the Fall on a long route probably meant those groups of Cherokee endured harsh winter weather during their journey. They probably did not have much to keep warm and ice probably complicated their ability to access water for drinking.</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highlight>
                          <a:schemeClr val="lt1"/>
                        </a:highlight>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5) Say-it-in-Six: What was Rebecca Neugin’s experience on the Trail of Tears?</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Forced out, long walk, hunting, sickness.</a:t>
                      </a:r>
                      <a:endParaRPr b="1" sz="1200">
                        <a:solidFill>
                          <a:schemeClr val="dk1"/>
                        </a:solidFill>
                        <a:highlight>
                          <a:schemeClr val="lt1"/>
                        </a:highlight>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bl>
          </a:graphicData>
        </a:graphic>
      </p:graphicFrame>
      <p:sp>
        <p:nvSpPr>
          <p:cNvPr id="154" name="Google Shape;154;p30"/>
          <p:cNvSpPr txBox="1"/>
          <p:nvPr/>
        </p:nvSpPr>
        <p:spPr>
          <a:xfrm>
            <a:off x="0" y="0"/>
            <a:ext cx="7315200" cy="9879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Notes Guide</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The Trail of Tears (Exemplar)</a:t>
            </a:r>
            <a:endParaRPr sz="24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400">
              <a:solidFill>
                <a:schemeClr val="dk1"/>
              </a:solidFill>
              <a:latin typeface="Plus Jakarta Sans Medium"/>
              <a:ea typeface="Plus Jakarta Sans Medium"/>
              <a:cs typeface="Plus Jakarta Sans Medium"/>
              <a:sym typeface="Plus Jakarta Sans Medium"/>
            </a:endParaRPr>
          </a:p>
        </p:txBody>
      </p:sp>
      <p:pic>
        <p:nvPicPr>
          <p:cNvPr id="155" name="Google Shape;155;p30"/>
          <p:cNvPicPr preferRelativeResize="0"/>
          <p:nvPr/>
        </p:nvPicPr>
        <p:blipFill>
          <a:blip r:embed="rId3">
            <a:alphaModFix/>
          </a:blip>
          <a:stretch>
            <a:fillRect/>
          </a:stretch>
        </p:blipFill>
        <p:spPr>
          <a:xfrm>
            <a:off x="203550" y="220497"/>
            <a:ext cx="1008511" cy="418200"/>
          </a:xfrm>
          <a:prstGeom prst="rect">
            <a:avLst/>
          </a:prstGeom>
          <a:noFill/>
          <a:ln>
            <a:noFill/>
          </a:ln>
        </p:spPr>
      </p:pic>
      <p:sp>
        <p:nvSpPr>
          <p:cNvPr id="156" name="Google Shape;156;p30"/>
          <p:cNvSpPr txBox="1"/>
          <p:nvPr/>
        </p:nvSpPr>
        <p:spPr>
          <a:xfrm>
            <a:off x="338625" y="10044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pic>
        <p:nvPicPr>
          <p:cNvPr id="157" name="Google Shape;157;p30"/>
          <p:cNvPicPr preferRelativeResize="0"/>
          <p:nvPr/>
        </p:nvPicPr>
        <p:blipFill>
          <a:blip r:embed="rId4">
            <a:alphaModFix/>
          </a:blip>
          <a:stretch>
            <a:fillRect/>
          </a:stretch>
        </p:blipFill>
        <p:spPr>
          <a:xfrm>
            <a:off x="381544" y="8967271"/>
            <a:ext cx="431174" cy="431174"/>
          </a:xfrm>
          <a:prstGeom prst="rect">
            <a:avLst/>
          </a:prstGeom>
          <a:noFill/>
          <a:ln>
            <a:noFill/>
          </a:ln>
        </p:spPr>
      </p:pic>
      <p:sp>
        <p:nvSpPr>
          <p:cNvPr id="158" name="Google Shape;158;p30"/>
          <p:cNvSpPr txBox="1"/>
          <p:nvPr/>
        </p:nvSpPr>
        <p:spPr>
          <a:xfrm>
            <a:off x="5533766" y="9091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9" name="Google Shape;159;p30"/>
          <p:cNvSpPr txBox="1"/>
          <p:nvPr/>
        </p:nvSpPr>
        <p:spPr>
          <a:xfrm>
            <a:off x="2966288" y="9091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3" name="Shape 163"/>
        <p:cNvGrpSpPr/>
        <p:nvPr/>
      </p:nvGrpSpPr>
      <p:grpSpPr>
        <a:xfrm>
          <a:off x="0" y="0"/>
          <a:ext cx="0" cy="0"/>
          <a:chOff x="0" y="0"/>
          <a:chExt cx="0" cy="0"/>
        </a:xfrm>
      </p:grpSpPr>
      <p:pic>
        <p:nvPicPr>
          <p:cNvPr id="164" name="Google Shape;164;p31"/>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65" name="Google Shape;165;p31"/>
          <p:cNvSpPr txBox="1"/>
          <p:nvPr/>
        </p:nvSpPr>
        <p:spPr>
          <a:xfrm>
            <a:off x="0" y="0"/>
            <a:ext cx="7315200" cy="8814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000"/>
              <a:buFont typeface="Arial"/>
              <a:buNone/>
            </a:pPr>
            <a:r>
              <a:rPr lang="en" sz="1400">
                <a:solidFill>
                  <a:schemeClr val="dk1"/>
                </a:solidFill>
                <a:latin typeface="Halant"/>
                <a:ea typeface="Halant"/>
                <a:cs typeface="Halant"/>
                <a:sym typeface="Halant"/>
              </a:rPr>
              <a:t>Historical Significance</a:t>
            </a:r>
            <a:endParaRPr sz="14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Plus Jakarta Sans Medium"/>
                <a:ea typeface="Plus Jakarta Sans Medium"/>
                <a:cs typeface="Plus Jakarta Sans Medium"/>
                <a:sym typeface="Plus Jakarta Sans Medium"/>
              </a:rPr>
              <a:t>WebQuest: The Trail of Tears and Indigenous Resistance (Exemplar)</a:t>
            </a:r>
            <a:endParaRPr sz="1200">
              <a:solidFill>
                <a:schemeClr val="dk1"/>
              </a:solidFill>
              <a:latin typeface="Halant"/>
              <a:ea typeface="Halant"/>
              <a:cs typeface="Halant"/>
              <a:sym typeface="Halant"/>
            </a:endParaRPr>
          </a:p>
        </p:txBody>
      </p:sp>
      <p:pic>
        <p:nvPicPr>
          <p:cNvPr id="166" name="Google Shape;166;p31"/>
          <p:cNvPicPr preferRelativeResize="0"/>
          <p:nvPr/>
        </p:nvPicPr>
        <p:blipFill>
          <a:blip r:embed="rId4">
            <a:alphaModFix/>
          </a:blip>
          <a:stretch>
            <a:fillRect/>
          </a:stretch>
        </p:blipFill>
        <p:spPr>
          <a:xfrm>
            <a:off x="203550" y="80942"/>
            <a:ext cx="994388" cy="412343"/>
          </a:xfrm>
          <a:prstGeom prst="rect">
            <a:avLst/>
          </a:prstGeom>
          <a:noFill/>
          <a:ln>
            <a:noFill/>
          </a:ln>
        </p:spPr>
      </p:pic>
      <p:sp>
        <p:nvSpPr>
          <p:cNvPr id="167" name="Google Shape;167;p31"/>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68" name="Google Shape;168;p31"/>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69" name="Google Shape;169;p31"/>
          <p:cNvSpPr txBox="1"/>
          <p:nvPr/>
        </p:nvSpPr>
        <p:spPr>
          <a:xfrm>
            <a:off x="388282" y="1322475"/>
            <a:ext cx="6538800" cy="6270000"/>
          </a:xfrm>
          <a:prstGeom prst="rect">
            <a:avLst/>
          </a:prstGeom>
          <a:noFill/>
          <a:ln>
            <a:noFill/>
          </a:ln>
        </p:spPr>
        <p:txBody>
          <a:bodyPr anchorCtr="0" anchor="t" bIns="86450" lIns="86450" spcFirstLastPara="1" rIns="86450" wrap="square" tIns="86450">
            <a:spAutoFit/>
          </a:bodyPr>
          <a:lstStyle/>
          <a:p>
            <a:pPr indent="0" lvl="0" marL="0" rtl="0" algn="l">
              <a:lnSpc>
                <a:spcPct val="100000"/>
              </a:lnSpc>
              <a:spcBef>
                <a:spcPts val="0"/>
              </a:spcBef>
              <a:spcAft>
                <a:spcPts val="0"/>
              </a:spcAft>
              <a:buClr>
                <a:schemeClr val="dk1"/>
              </a:buClr>
              <a:buSzPts val="1000"/>
              <a:buFont typeface="Arial"/>
              <a:buNone/>
            </a:pPr>
            <a:r>
              <a:rPr b="1" lang="en" sz="1100">
                <a:solidFill>
                  <a:schemeClr val="dk1"/>
                </a:solidFill>
                <a:latin typeface="Halant"/>
                <a:ea typeface="Halant"/>
                <a:cs typeface="Halant"/>
                <a:sym typeface="Halant"/>
              </a:rPr>
              <a:t>Introduction</a:t>
            </a:r>
            <a:endParaRPr b="1" sz="11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000"/>
              <a:buFont typeface="Arial"/>
              <a:buNone/>
            </a:pPr>
            <a:r>
              <a:rPr lang="en" sz="1100">
                <a:solidFill>
                  <a:schemeClr val="dk1"/>
                </a:solidFill>
                <a:latin typeface="Halant"/>
                <a:ea typeface="Halant"/>
                <a:cs typeface="Halant"/>
                <a:sym typeface="Halant"/>
              </a:rPr>
              <a:t>The Trail of Tears was a forced relocation of thousands of Indigenous peoples from their ancestral homelands to designated territories west of the Mississippi River. This tragic event was a result of U.S. government policies aimed at removing Native American nations to make way for white settlement. Despite immense hardship, Indigenous communities resisted removal in various ways, showcasing resilience and determination. Through this WebQuest, you will explore the causes, experiences, and lasting effects of the Trail of Tears, as well as the diverse forms of Indigenous resistance.</a:t>
            </a:r>
            <a:endParaRPr sz="11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000"/>
              <a:buFont typeface="Arial"/>
              <a:buNone/>
            </a:pPr>
            <a:r>
              <a:t/>
            </a:r>
            <a:endParaRPr b="1" sz="11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000"/>
              <a:buFont typeface="Arial"/>
              <a:buNone/>
            </a:pPr>
            <a:r>
              <a:rPr b="1" lang="en" sz="1100">
                <a:solidFill>
                  <a:schemeClr val="dk1"/>
                </a:solidFill>
                <a:latin typeface="Halant"/>
                <a:ea typeface="Halant"/>
                <a:cs typeface="Halant"/>
                <a:sym typeface="Halant"/>
              </a:rPr>
              <a:t>Task</a:t>
            </a:r>
            <a:endParaRPr b="1" sz="11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000"/>
              <a:buFont typeface="Arial"/>
              <a:buNone/>
            </a:pPr>
            <a:r>
              <a:rPr lang="en" sz="1100">
                <a:solidFill>
                  <a:schemeClr val="dk1"/>
                </a:solidFill>
                <a:latin typeface="Halant"/>
                <a:ea typeface="Halant"/>
                <a:cs typeface="Halant"/>
                <a:sym typeface="Halant"/>
              </a:rPr>
              <a:t>Your objective is to investigate the Trail of Tears and Indigenous resistance to removal. You will work through a series of questions to guide your research, helping you understand the policies that led to removal, the hardships faced by Indigenous nations, and the ways they fought to defend their lands and sovereignty.</a:t>
            </a:r>
            <a:endParaRPr sz="11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000"/>
              <a:buFont typeface="Arial"/>
              <a:buNone/>
            </a:pPr>
            <a:r>
              <a:t/>
            </a:r>
            <a:endParaRPr b="1" sz="11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000"/>
              <a:buFont typeface="Arial"/>
              <a:buNone/>
            </a:pPr>
            <a:r>
              <a:rPr b="1" lang="en" sz="1100">
                <a:solidFill>
                  <a:schemeClr val="dk1"/>
                </a:solidFill>
                <a:latin typeface="Halant"/>
                <a:ea typeface="Halant"/>
                <a:cs typeface="Halant"/>
                <a:sym typeface="Halant"/>
              </a:rPr>
              <a:t>Introduction:</a:t>
            </a:r>
            <a:endParaRPr sz="11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000"/>
              <a:buFont typeface="Arial"/>
              <a:buNone/>
            </a:pPr>
            <a:r>
              <a:t/>
            </a:r>
            <a:endParaRPr sz="1100">
              <a:solidFill>
                <a:schemeClr val="dk1"/>
              </a:solidFill>
              <a:latin typeface="Halant"/>
              <a:ea typeface="Halant"/>
              <a:cs typeface="Halant"/>
              <a:sym typeface="Halant"/>
            </a:endParaRPr>
          </a:p>
          <a:p>
            <a:pPr indent="-285750" lvl="0" marL="4318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If you and your family were told you had to leave your home and go live somewhere far away, how would you react?</a:t>
            </a:r>
            <a:endParaRPr sz="1100">
              <a:solidFill>
                <a:schemeClr val="dk1"/>
              </a:solidFill>
              <a:latin typeface="Inter"/>
              <a:ea typeface="Inter"/>
              <a:cs typeface="Inter"/>
              <a:sym typeface="Inter"/>
            </a:endParaRPr>
          </a:p>
          <a:p>
            <a:pPr indent="0" lvl="0" marL="431800" rtl="0" algn="l">
              <a:lnSpc>
                <a:spcPct val="100000"/>
              </a:lnSpc>
              <a:spcBef>
                <a:spcPts val="0"/>
              </a:spcBef>
              <a:spcAft>
                <a:spcPts val="0"/>
              </a:spcAft>
              <a:buNone/>
            </a:pPr>
            <a:r>
              <a:rPr b="1" lang="en" sz="1100">
                <a:solidFill>
                  <a:schemeClr val="accent1"/>
                </a:solidFill>
                <a:latin typeface="Inter"/>
                <a:ea typeface="Inter"/>
                <a:cs typeface="Inter"/>
                <a:sym typeface="Inter"/>
              </a:rPr>
              <a:t>Answers will vary by student, however, students should be describing feelings such as shock, anger, sadness, etc. while relating personally to what forced relocation would look like in their individual families.</a:t>
            </a:r>
            <a:endParaRPr b="1" sz="1100">
              <a:solidFill>
                <a:schemeClr val="accent1"/>
              </a:solidFill>
              <a:latin typeface="Inter"/>
              <a:ea typeface="Inter"/>
              <a:cs typeface="Inter"/>
              <a:sym typeface="Inter"/>
            </a:endParaRPr>
          </a:p>
          <a:p>
            <a:pPr indent="0" lvl="0" marL="43180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285750" lvl="0" marL="4318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Watch the video called </a:t>
            </a:r>
            <a:r>
              <a:rPr lang="en" sz="1100" u="sng">
                <a:solidFill>
                  <a:schemeClr val="accent5"/>
                </a:solidFill>
                <a:latin typeface="Inter"/>
                <a:ea typeface="Inter"/>
                <a:cs typeface="Inter"/>
                <a:sym typeface="Inter"/>
                <a:hlinkClick r:id="rId5">
                  <a:extLst>
                    <a:ext uri="{A12FA001-AC4F-418D-AE19-62706E023703}">
                      <ahyp:hlinkClr val="tx"/>
                    </a:ext>
                  </a:extLst>
                </a:hlinkClick>
              </a:rPr>
              <a:t>American Indian Removal: Does it Make Sense?</a:t>
            </a:r>
            <a:r>
              <a:rPr b="1" lang="en" sz="1100">
                <a:solidFill>
                  <a:schemeClr val="accent1"/>
                </a:solidFill>
                <a:latin typeface="Inter"/>
                <a:ea typeface="Inter"/>
                <a:cs typeface="Inter"/>
                <a:sym typeface="Inter"/>
              </a:rPr>
              <a:t> </a:t>
            </a:r>
            <a:r>
              <a:rPr lang="en" sz="1100">
                <a:solidFill>
                  <a:schemeClr val="dk1"/>
                </a:solidFill>
                <a:latin typeface="Inter"/>
                <a:ea typeface="Inter"/>
                <a:cs typeface="Inter"/>
                <a:sym typeface="Inter"/>
              </a:rPr>
              <a:t>Did the students say anything that resonated with you?</a:t>
            </a:r>
            <a:endParaRPr sz="1100">
              <a:solidFill>
                <a:schemeClr val="dk1"/>
              </a:solidFill>
              <a:latin typeface="Inter"/>
              <a:ea typeface="Inter"/>
              <a:cs typeface="Inter"/>
              <a:sym typeface="Inter"/>
            </a:endParaRPr>
          </a:p>
          <a:p>
            <a:pPr indent="0" lvl="0" marL="431800" rtl="0" algn="l">
              <a:spcBef>
                <a:spcPts val="0"/>
              </a:spcBef>
              <a:spcAft>
                <a:spcPts val="0"/>
              </a:spcAft>
              <a:buNone/>
            </a:pPr>
            <a:r>
              <a:rPr b="1" lang="en" sz="1100">
                <a:solidFill>
                  <a:schemeClr val="accent1"/>
                </a:solidFill>
                <a:latin typeface="Inter"/>
                <a:ea typeface="Inter"/>
                <a:cs typeface="Inter"/>
                <a:sym typeface="Inter"/>
              </a:rPr>
              <a:t>Answers will vary by student, however, students should cite something specific and how they connected with that statement. Example: A student described how they originally thought the U.S. motivations made sense, but then they changed their mind. I also found myself changing my mind as I thought about all the American Indians who were affected by the policy.</a:t>
            </a:r>
            <a:endParaRPr sz="1100">
              <a:solidFill>
                <a:schemeClr val="dk1"/>
              </a:solidFill>
              <a:latin typeface="Inter"/>
              <a:ea typeface="Inter"/>
              <a:cs typeface="Inter"/>
              <a:sym typeface="Inter"/>
            </a:endParaRPr>
          </a:p>
          <a:p>
            <a:pPr indent="0" lvl="0" marL="431800" rtl="0" algn="l">
              <a:spcBef>
                <a:spcPts val="0"/>
              </a:spcBef>
              <a:spcAft>
                <a:spcPts val="0"/>
              </a:spcAft>
              <a:buNone/>
            </a:pPr>
            <a:r>
              <a:t/>
            </a:r>
            <a:endParaRPr b="1" sz="1100">
              <a:solidFill>
                <a:schemeClr val="accent1"/>
              </a:solidFill>
              <a:latin typeface="Inter"/>
              <a:ea typeface="Inter"/>
              <a:cs typeface="Inter"/>
              <a:sym typeface="Inter"/>
            </a:endParaRPr>
          </a:p>
          <a:p>
            <a:pPr indent="-285750" lvl="0" marL="4318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View the</a:t>
            </a:r>
            <a:r>
              <a:rPr lang="en" sz="1100">
                <a:solidFill>
                  <a:schemeClr val="accent1"/>
                </a:solidFill>
                <a:latin typeface="Inter"/>
                <a:ea typeface="Inter"/>
                <a:cs typeface="Inter"/>
                <a:sym typeface="Inter"/>
              </a:rPr>
              <a:t> </a:t>
            </a:r>
            <a:r>
              <a:rPr lang="en" sz="1100" u="sng">
                <a:solidFill>
                  <a:schemeClr val="hlink"/>
                </a:solidFill>
                <a:latin typeface="Inter"/>
                <a:ea typeface="Inter"/>
                <a:cs typeface="Inter"/>
                <a:sym typeface="Inter"/>
                <a:hlinkClick r:id="rId6"/>
              </a:rPr>
              <a:t>“Native Nations Removed West, 1817-58” Map</a:t>
            </a:r>
            <a:r>
              <a:rPr lang="en" sz="1100">
                <a:solidFill>
                  <a:schemeClr val="dk1"/>
                </a:solidFill>
                <a:latin typeface="Inter"/>
                <a:ea typeface="Inter"/>
                <a:cs typeface="Inter"/>
                <a:sym typeface="Inter"/>
              </a:rPr>
              <a:t>. What do you notice and wonder?</a:t>
            </a:r>
            <a:endParaRPr sz="1100">
              <a:solidFill>
                <a:schemeClr val="dk1"/>
              </a:solidFill>
              <a:latin typeface="Inter"/>
              <a:ea typeface="Inter"/>
              <a:cs typeface="Inter"/>
              <a:sym typeface="Inter"/>
            </a:endParaRPr>
          </a:p>
          <a:p>
            <a:pPr indent="-285750" lvl="1" marL="8636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Notice: </a:t>
            </a:r>
            <a:r>
              <a:rPr b="1" lang="en" sz="1100">
                <a:solidFill>
                  <a:schemeClr val="accent1"/>
                </a:solidFill>
                <a:latin typeface="Inter"/>
                <a:ea typeface="Inter"/>
                <a:cs typeface="Inter"/>
                <a:sym typeface="Inter"/>
              </a:rPr>
              <a:t>There are many Native Nations listed, much more than I previously knew about.</a:t>
            </a:r>
            <a:endParaRPr b="1" sz="1100">
              <a:solidFill>
                <a:schemeClr val="accent1"/>
              </a:solidFill>
              <a:latin typeface="Inter"/>
              <a:ea typeface="Inter"/>
              <a:cs typeface="Inter"/>
              <a:sym typeface="Inter"/>
            </a:endParaRPr>
          </a:p>
          <a:p>
            <a:pPr indent="0" lvl="0" marL="86360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285750" lvl="1" marL="863600" rtl="0" algn="l">
              <a:lnSpc>
                <a:spcPct val="100000"/>
              </a:lnSpc>
              <a:spcBef>
                <a:spcPts val="0"/>
              </a:spcBef>
              <a:spcAft>
                <a:spcPts val="0"/>
              </a:spcAft>
              <a:buClr>
                <a:schemeClr val="dk1"/>
              </a:buClr>
              <a:buSzPts val="1100"/>
              <a:buFont typeface="Inter"/>
              <a:buAutoNum type="alphaLcPeriod"/>
            </a:pPr>
            <a:r>
              <a:rPr lang="en" sz="1100">
                <a:solidFill>
                  <a:schemeClr val="dk1"/>
                </a:solidFill>
                <a:latin typeface="Inter"/>
                <a:ea typeface="Inter"/>
                <a:cs typeface="Inter"/>
                <a:sym typeface="Inter"/>
              </a:rPr>
              <a:t>Wonder:</a:t>
            </a:r>
            <a:r>
              <a:rPr b="1" lang="en" sz="1100">
                <a:solidFill>
                  <a:schemeClr val="accent1"/>
                </a:solidFill>
                <a:latin typeface="Inter"/>
                <a:ea typeface="Inter"/>
                <a:cs typeface="Inter"/>
                <a:sym typeface="Inter"/>
              </a:rPr>
              <a:t> Why weren’t there more tribes from the Eastern United States</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Halant"/>
              <a:ea typeface="Halant"/>
              <a:cs typeface="Halant"/>
              <a:sym typeface="Halant"/>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3" name="Shape 173"/>
        <p:cNvGrpSpPr/>
        <p:nvPr/>
      </p:nvGrpSpPr>
      <p:grpSpPr>
        <a:xfrm>
          <a:off x="0" y="0"/>
          <a:ext cx="0" cy="0"/>
          <a:chOff x="0" y="0"/>
          <a:chExt cx="0" cy="0"/>
        </a:xfrm>
      </p:grpSpPr>
      <p:pic>
        <p:nvPicPr>
          <p:cNvPr id="174" name="Google Shape;174;p32"/>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75" name="Google Shape;175;p32"/>
          <p:cNvSpPr txBox="1"/>
          <p:nvPr/>
        </p:nvSpPr>
        <p:spPr>
          <a:xfrm>
            <a:off x="0" y="0"/>
            <a:ext cx="7315200" cy="8814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000"/>
              <a:buFont typeface="Arial"/>
              <a:buNone/>
            </a:pPr>
            <a:r>
              <a:rPr lang="en" sz="1400">
                <a:solidFill>
                  <a:schemeClr val="dk1"/>
                </a:solidFill>
                <a:latin typeface="Halant"/>
                <a:ea typeface="Halant"/>
                <a:cs typeface="Halant"/>
                <a:sym typeface="Halant"/>
              </a:rPr>
              <a:t>Historical Significance</a:t>
            </a:r>
            <a:endParaRPr sz="14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600">
                <a:solidFill>
                  <a:schemeClr val="dk1"/>
                </a:solidFill>
                <a:latin typeface="Plus Jakarta Sans Medium"/>
                <a:ea typeface="Plus Jakarta Sans Medium"/>
                <a:cs typeface="Plus Jakarta Sans Medium"/>
                <a:sym typeface="Plus Jakarta Sans Medium"/>
              </a:rPr>
              <a:t>WebQuest: The Trail of Tears and Indigenous Resistance (Exemplar)</a:t>
            </a:r>
            <a:endParaRPr sz="1400">
              <a:solidFill>
                <a:schemeClr val="dk1"/>
              </a:solidFill>
              <a:latin typeface="Halant"/>
              <a:ea typeface="Halant"/>
              <a:cs typeface="Halant"/>
              <a:sym typeface="Halant"/>
            </a:endParaRPr>
          </a:p>
        </p:txBody>
      </p:sp>
      <p:pic>
        <p:nvPicPr>
          <p:cNvPr id="176" name="Google Shape;176;p32"/>
          <p:cNvPicPr preferRelativeResize="0"/>
          <p:nvPr/>
        </p:nvPicPr>
        <p:blipFill>
          <a:blip r:embed="rId4">
            <a:alphaModFix/>
          </a:blip>
          <a:stretch>
            <a:fillRect/>
          </a:stretch>
        </p:blipFill>
        <p:spPr>
          <a:xfrm>
            <a:off x="203550" y="80942"/>
            <a:ext cx="994388" cy="412343"/>
          </a:xfrm>
          <a:prstGeom prst="rect">
            <a:avLst/>
          </a:prstGeom>
          <a:noFill/>
          <a:ln>
            <a:noFill/>
          </a:ln>
        </p:spPr>
      </p:pic>
      <p:sp>
        <p:nvSpPr>
          <p:cNvPr id="177" name="Google Shape;177;p32"/>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78" name="Google Shape;178;p32"/>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79" name="Google Shape;179;p32"/>
          <p:cNvSpPr txBox="1"/>
          <p:nvPr/>
        </p:nvSpPr>
        <p:spPr>
          <a:xfrm>
            <a:off x="388282" y="889469"/>
            <a:ext cx="6538800" cy="32223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None/>
            </a:pPr>
            <a:r>
              <a:rPr b="1" lang="en" sz="1100">
                <a:solidFill>
                  <a:schemeClr val="dk1"/>
                </a:solidFill>
                <a:latin typeface="Inter"/>
                <a:ea typeface="Inter"/>
                <a:cs typeface="Inter"/>
                <a:sym typeface="Inter"/>
              </a:rPr>
              <a:t>Topic 1: Indigenous Resistance to Removal Policies</a:t>
            </a:r>
            <a:endParaRPr b="1" sz="1100">
              <a:solidFill>
                <a:schemeClr val="dk1"/>
              </a:solidFill>
              <a:latin typeface="Inter"/>
              <a:ea typeface="Inter"/>
              <a:cs typeface="Inter"/>
              <a:sym typeface="Inter"/>
            </a:endParaRPr>
          </a:p>
          <a:p>
            <a:pPr indent="-285750" lvl="0" marL="4318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View the Smithsonian’s “Resistance” </a:t>
            </a:r>
            <a:r>
              <a:rPr lang="en" sz="1100" u="sng">
                <a:solidFill>
                  <a:schemeClr val="hlink"/>
                </a:solidFill>
                <a:latin typeface="Inter"/>
                <a:ea typeface="Inter"/>
                <a:cs typeface="Inter"/>
                <a:sym typeface="Inter"/>
                <a:hlinkClick r:id="rId5"/>
              </a:rPr>
              <a:t>Video</a:t>
            </a:r>
            <a:endParaRPr sz="1100">
              <a:solidFill>
                <a:schemeClr val="dk1"/>
              </a:solidFill>
              <a:latin typeface="Inter"/>
              <a:ea typeface="Inter"/>
              <a:cs typeface="Inter"/>
              <a:sym typeface="Inter"/>
            </a:endParaRPr>
          </a:p>
          <a:p>
            <a:pPr indent="0" lvl="0" marL="431800" rtl="0" algn="l">
              <a:spcBef>
                <a:spcPts val="0"/>
              </a:spcBef>
              <a:spcAft>
                <a:spcPts val="0"/>
              </a:spcAft>
              <a:buNone/>
            </a:pPr>
            <a:r>
              <a:t/>
            </a:r>
            <a:endParaRPr sz="1100">
              <a:solidFill>
                <a:schemeClr val="dk1"/>
              </a:solidFill>
              <a:latin typeface="Inter"/>
              <a:ea typeface="Inter"/>
              <a:cs typeface="Inter"/>
              <a:sym typeface="Inter"/>
            </a:endParaRPr>
          </a:p>
          <a:p>
            <a:pPr indent="-285750" lvl="0" marL="4318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was the status of the Cherokee people prior to removal?</a:t>
            </a:r>
            <a:endParaRPr sz="1100">
              <a:solidFill>
                <a:schemeClr val="dk1"/>
              </a:solidFill>
              <a:latin typeface="Inter"/>
              <a:ea typeface="Inter"/>
              <a:cs typeface="Inter"/>
              <a:sym typeface="Inter"/>
            </a:endParaRPr>
          </a:p>
          <a:p>
            <a:pPr indent="0" lvl="0" marL="431800" rtl="0" algn="l">
              <a:spcBef>
                <a:spcPts val="0"/>
              </a:spcBef>
              <a:spcAft>
                <a:spcPts val="0"/>
              </a:spcAft>
              <a:buNone/>
            </a:pPr>
            <a:r>
              <a:rPr b="1" lang="en" sz="1100">
                <a:solidFill>
                  <a:srgbClr val="E95C3D"/>
                </a:solidFill>
                <a:latin typeface="Inter"/>
                <a:ea typeface="Inter"/>
                <a:cs typeface="Inter"/>
                <a:sym typeface="Inter"/>
              </a:rPr>
              <a:t>90% of Cherokee were literate in reading and writing and owned successful businesses.</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285750" lvl="0" marL="4318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were some of the “Harassment Laws” of the late 1820s in Georgia?</a:t>
            </a:r>
            <a:endParaRPr sz="1100">
              <a:solidFill>
                <a:schemeClr val="dk1"/>
              </a:solidFill>
              <a:latin typeface="Inter"/>
              <a:ea typeface="Inter"/>
              <a:cs typeface="Inter"/>
              <a:sym typeface="Inter"/>
            </a:endParaRPr>
          </a:p>
          <a:p>
            <a:pPr indent="0" lvl="0" marL="431800" rtl="0" algn="l">
              <a:spcBef>
                <a:spcPts val="0"/>
              </a:spcBef>
              <a:spcAft>
                <a:spcPts val="0"/>
              </a:spcAft>
              <a:buNone/>
            </a:pPr>
            <a:r>
              <a:rPr b="1" lang="en" sz="1100">
                <a:solidFill>
                  <a:schemeClr val="accent1"/>
                </a:solidFill>
                <a:latin typeface="Inter"/>
                <a:ea typeface="Inter"/>
                <a:cs typeface="Inter"/>
                <a:sym typeface="Inter"/>
              </a:rPr>
              <a:t>Some forbid Cherokee mining gold on their own land, meeting in counsels, and testifying in court.</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285750" lvl="0" marL="431800" rtl="0" algn="l">
              <a:spcBef>
                <a:spcPts val="0"/>
              </a:spcBef>
              <a:spcAft>
                <a:spcPts val="0"/>
              </a:spcAft>
              <a:buSzPts val="1100"/>
              <a:buFont typeface="Inter"/>
              <a:buAutoNum type="arabicPeriod"/>
            </a:pPr>
            <a:r>
              <a:rPr lang="en" sz="1100">
                <a:solidFill>
                  <a:schemeClr val="dk1"/>
                </a:solidFill>
                <a:latin typeface="Inter"/>
                <a:ea typeface="Inter"/>
                <a:cs typeface="Inter"/>
                <a:sym typeface="Inter"/>
              </a:rPr>
              <a:t>Using the sources provided in the Smithsonian's </a:t>
            </a:r>
            <a:r>
              <a:rPr lang="en" sz="1100" u="sng">
                <a:solidFill>
                  <a:schemeClr val="hlink"/>
                </a:solidFill>
                <a:latin typeface="Inter"/>
                <a:ea typeface="Inter"/>
                <a:cs typeface="Inter"/>
                <a:sym typeface="Inter"/>
                <a:hlinkClick r:id="rId6"/>
              </a:rPr>
              <a:t>Resistance to Removal</a:t>
            </a:r>
            <a:r>
              <a:rPr lang="en" sz="1100">
                <a:solidFill>
                  <a:schemeClr val="dk1"/>
                </a:solidFill>
                <a:latin typeface="Inter"/>
                <a:ea typeface="Inter"/>
                <a:cs typeface="Inter"/>
                <a:sym typeface="Inter"/>
              </a:rPr>
              <a:t> lesson, fill in the chart below. Use the arrows to click through the information. For each term/historical figure left, provide a brief description. Remember that Native Americans responded to removal policies in different ways—some chose </a:t>
            </a:r>
            <a:r>
              <a:rPr b="1" lang="en" sz="1100">
                <a:solidFill>
                  <a:schemeClr val="dk1"/>
                </a:solidFill>
                <a:latin typeface="Inter"/>
                <a:ea typeface="Inter"/>
                <a:cs typeface="Inter"/>
                <a:sym typeface="Inter"/>
              </a:rPr>
              <a:t>resistance</a:t>
            </a:r>
            <a:r>
              <a:rPr lang="en" sz="1100">
                <a:solidFill>
                  <a:schemeClr val="dk1"/>
                </a:solidFill>
                <a:latin typeface="Inter"/>
                <a:ea typeface="Inter"/>
                <a:cs typeface="Inter"/>
                <a:sym typeface="Inter"/>
              </a:rPr>
              <a:t> to protect their sovereignty, while others prioritized survival and </a:t>
            </a:r>
            <a:r>
              <a:rPr b="1" lang="en" sz="1100">
                <a:solidFill>
                  <a:schemeClr val="dk1"/>
                </a:solidFill>
                <a:latin typeface="Inter"/>
                <a:ea typeface="Inter"/>
                <a:cs typeface="Inter"/>
                <a:sym typeface="Inter"/>
              </a:rPr>
              <a:t>accommodation</a:t>
            </a:r>
            <a:r>
              <a:rPr lang="en" sz="1100">
                <a:solidFill>
                  <a:schemeClr val="dk1"/>
                </a:solidFill>
                <a:latin typeface="Inter"/>
                <a:ea typeface="Inter"/>
                <a:cs typeface="Inter"/>
                <a:sym typeface="Inter"/>
              </a:rPr>
              <a:t> to protect their people. In the final column, identify if the term/historical figure used resistance or accommodation and provide an explanation.</a:t>
            </a:r>
            <a:endParaRPr sz="1100">
              <a:solidFill>
                <a:schemeClr val="dk1"/>
              </a:solidFill>
              <a:latin typeface="Inter"/>
              <a:ea typeface="Inter"/>
              <a:cs typeface="Inter"/>
              <a:sym typeface="Inter"/>
            </a:endParaRPr>
          </a:p>
        </p:txBody>
      </p:sp>
      <p:graphicFrame>
        <p:nvGraphicFramePr>
          <p:cNvPr id="180" name="Google Shape;180;p32"/>
          <p:cNvGraphicFramePr/>
          <p:nvPr/>
        </p:nvGraphicFramePr>
        <p:xfrm>
          <a:off x="388282" y="4196886"/>
          <a:ext cx="3000000" cy="3000000"/>
        </p:xfrm>
        <a:graphic>
          <a:graphicData uri="http://schemas.openxmlformats.org/drawingml/2006/table">
            <a:tbl>
              <a:tblPr>
                <a:noFill/>
                <a:tableStyleId>{8D5A2336-DB29-4C99-B333-E7FF651CFF0F}</a:tableStyleId>
              </a:tblPr>
              <a:tblGrid>
                <a:gridCol w="1399275"/>
                <a:gridCol w="2385700"/>
                <a:gridCol w="2753775"/>
              </a:tblGrid>
              <a:tr h="476850">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87275" marB="87275" marR="86050" marL="86050" anchor="ctr"/>
                </a:tc>
                <a:tc>
                  <a:txBody>
                    <a:bodyPr/>
                    <a:lstStyle/>
                    <a:p>
                      <a:pPr indent="0" lvl="0" marL="0" rtl="0" algn="ctr">
                        <a:spcBef>
                          <a:spcPts val="0"/>
                        </a:spcBef>
                        <a:spcAft>
                          <a:spcPts val="0"/>
                        </a:spcAft>
                        <a:buNone/>
                      </a:pPr>
                      <a:r>
                        <a:rPr b="1" lang="en" sz="1100">
                          <a:latin typeface="Inter"/>
                          <a:ea typeface="Inter"/>
                          <a:cs typeface="Inter"/>
                          <a:sym typeface="Inter"/>
                        </a:rPr>
                        <a:t>Description</a:t>
                      </a:r>
                      <a:endParaRPr b="1" sz="1100">
                        <a:latin typeface="Inter"/>
                        <a:ea typeface="Inter"/>
                        <a:cs typeface="Inter"/>
                        <a:sym typeface="Inter"/>
                      </a:endParaRPr>
                    </a:p>
                  </a:txBody>
                  <a:tcPr marT="87275" marB="87275" marR="86050" marL="86050" anchor="ctr"/>
                </a:tc>
                <a:tc>
                  <a:txBody>
                    <a:bodyPr/>
                    <a:lstStyle/>
                    <a:p>
                      <a:pPr indent="0" lvl="0" marL="0" rtl="0" algn="ctr">
                        <a:spcBef>
                          <a:spcPts val="0"/>
                        </a:spcBef>
                        <a:spcAft>
                          <a:spcPts val="0"/>
                        </a:spcAft>
                        <a:buNone/>
                      </a:pPr>
                      <a:r>
                        <a:rPr b="1" lang="en" sz="1100">
                          <a:latin typeface="Inter"/>
                          <a:ea typeface="Inter"/>
                          <a:cs typeface="Inter"/>
                          <a:sym typeface="Inter"/>
                        </a:rPr>
                        <a:t>Resistance or Accommodation + Explanation</a:t>
                      </a:r>
                      <a:endParaRPr b="1" sz="1100">
                        <a:latin typeface="Inter"/>
                        <a:ea typeface="Inter"/>
                        <a:cs typeface="Inter"/>
                        <a:sym typeface="Inter"/>
                      </a:endParaRPr>
                    </a:p>
                  </a:txBody>
                  <a:tcPr marT="87275" marB="87275" marR="86050" marL="86050" anchor="ctr"/>
                </a:tc>
              </a:tr>
              <a:tr h="953700">
                <a:tc>
                  <a:txBody>
                    <a:bodyPr/>
                    <a:lstStyle/>
                    <a:p>
                      <a:pPr indent="0" lvl="0" marL="0" rtl="0" algn="ctr">
                        <a:spcBef>
                          <a:spcPts val="0"/>
                        </a:spcBef>
                        <a:spcAft>
                          <a:spcPts val="0"/>
                        </a:spcAft>
                        <a:buNone/>
                      </a:pPr>
                      <a:r>
                        <a:rPr b="1" lang="en" sz="1100">
                          <a:latin typeface="Inter"/>
                          <a:ea typeface="Inter"/>
                          <a:cs typeface="Inter"/>
                          <a:sym typeface="Inter"/>
                        </a:rPr>
                        <a:t>The Treaty of New Echota</a:t>
                      </a:r>
                      <a:endParaRPr b="1" sz="1100">
                        <a:latin typeface="Inter"/>
                        <a:ea typeface="Inter"/>
                        <a:cs typeface="Inter"/>
                        <a:sym typeface="Inter"/>
                      </a:endParaRPr>
                    </a:p>
                  </a:txBody>
                  <a:tcPr marT="87275" marB="87275" marR="86050" marL="86050" anchor="ctr"/>
                </a:tc>
                <a:tc>
                  <a:txBody>
                    <a:bodyPr/>
                    <a:lstStyle/>
                    <a:p>
                      <a:pPr indent="0" lvl="0" marL="0" rtl="0" algn="l">
                        <a:spcBef>
                          <a:spcPts val="0"/>
                        </a:spcBef>
                        <a:spcAft>
                          <a:spcPts val="0"/>
                        </a:spcAft>
                        <a:buNone/>
                      </a:pPr>
                      <a:r>
                        <a:rPr b="1" lang="en" sz="1100">
                          <a:solidFill>
                            <a:schemeClr val="accent1"/>
                          </a:solidFill>
                          <a:latin typeface="Inter"/>
                          <a:ea typeface="Inter"/>
                          <a:cs typeface="Inter"/>
                          <a:sym typeface="Inter"/>
                        </a:rPr>
                        <a:t>Ceded all Cherokee lands in the East for lands west of the Mississippi River.</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txBody>
                  <a:tcPr marT="87275" marB="87275" marR="86050" marL="86050"/>
                </a:tc>
                <a:tc>
                  <a:txBody>
                    <a:bodyPr/>
                    <a:lstStyle/>
                    <a:p>
                      <a:pPr indent="0" lvl="0" marL="0" rtl="0" algn="l">
                        <a:spcBef>
                          <a:spcPts val="0"/>
                        </a:spcBef>
                        <a:spcAft>
                          <a:spcPts val="0"/>
                        </a:spcAft>
                        <a:buNone/>
                      </a:pPr>
                      <a:r>
                        <a:rPr b="1" lang="en" sz="1100">
                          <a:solidFill>
                            <a:schemeClr val="accent1"/>
                          </a:solidFill>
                          <a:latin typeface="Inter"/>
                          <a:ea typeface="Inter"/>
                          <a:cs typeface="Inter"/>
                          <a:sym typeface="Inter"/>
                        </a:rPr>
                        <a:t>Accommodation: It was an attempt  to avoid the violence they knew was inevitable from the U.S.</a:t>
                      </a:r>
                      <a:endParaRPr b="1" sz="1100">
                        <a:solidFill>
                          <a:schemeClr val="accent1"/>
                        </a:solidFill>
                        <a:latin typeface="Inter"/>
                        <a:ea typeface="Inter"/>
                        <a:cs typeface="Inter"/>
                        <a:sym typeface="Inter"/>
                      </a:endParaRPr>
                    </a:p>
                  </a:txBody>
                  <a:tcPr marT="87275" marB="87275" marR="86050" marL="86050"/>
                </a:tc>
              </a:tr>
              <a:tr h="953700">
                <a:tc>
                  <a:txBody>
                    <a:bodyPr/>
                    <a:lstStyle/>
                    <a:p>
                      <a:pPr indent="0" lvl="0" marL="0" rtl="0" algn="ctr">
                        <a:spcBef>
                          <a:spcPts val="0"/>
                        </a:spcBef>
                        <a:spcAft>
                          <a:spcPts val="0"/>
                        </a:spcAft>
                        <a:buNone/>
                      </a:pPr>
                      <a:r>
                        <a:rPr b="1" lang="en" sz="1100">
                          <a:latin typeface="Inter"/>
                          <a:ea typeface="Inter"/>
                          <a:cs typeface="Inter"/>
                          <a:sym typeface="Inter"/>
                        </a:rPr>
                        <a:t>The Treaty Party</a:t>
                      </a:r>
                      <a:endParaRPr b="1" sz="1100">
                        <a:latin typeface="Inter"/>
                        <a:ea typeface="Inter"/>
                        <a:cs typeface="Inter"/>
                        <a:sym typeface="Inter"/>
                      </a:endParaRPr>
                    </a:p>
                  </a:txBody>
                  <a:tcPr marT="87275" marB="87275" marR="86050" marL="86050" anchor="ctr"/>
                </a:tc>
                <a:tc>
                  <a:txBody>
                    <a:bodyPr/>
                    <a:lstStyle/>
                    <a:p>
                      <a:pPr indent="0" lvl="0" marL="0" rtl="0" algn="l">
                        <a:spcBef>
                          <a:spcPts val="0"/>
                        </a:spcBef>
                        <a:spcAft>
                          <a:spcPts val="0"/>
                        </a:spcAft>
                        <a:buNone/>
                      </a:pPr>
                      <a:r>
                        <a:rPr b="1" lang="en" sz="1100">
                          <a:solidFill>
                            <a:schemeClr val="accent1"/>
                          </a:solidFill>
                          <a:latin typeface="Inter"/>
                          <a:ea typeface="Inter"/>
                          <a:cs typeface="Inter"/>
                          <a:sym typeface="Inter"/>
                        </a:rPr>
                        <a:t>The small group of Cherokee who illegally signed the Treaty of New Echota.</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txBody>
                  <a:tcPr marT="87275" marB="87275" marR="86050" marL="86050"/>
                </a:tc>
                <a:tc>
                  <a:txBody>
                    <a:bodyPr/>
                    <a:lstStyle/>
                    <a:p>
                      <a:pPr indent="0" lvl="0" marL="0" rtl="0" algn="l">
                        <a:spcBef>
                          <a:spcPts val="0"/>
                        </a:spcBef>
                        <a:spcAft>
                          <a:spcPts val="0"/>
                        </a:spcAft>
                        <a:buNone/>
                      </a:pPr>
                      <a:r>
                        <a:rPr b="1" lang="en" sz="1100">
                          <a:solidFill>
                            <a:schemeClr val="accent1"/>
                          </a:solidFill>
                          <a:latin typeface="Inter"/>
                          <a:ea typeface="Inter"/>
                          <a:cs typeface="Inter"/>
                          <a:sym typeface="Inter"/>
                        </a:rPr>
                        <a:t>Accommodation: This minority group within the Cherokee felt they had no choice but to give up their land and move west.</a:t>
                      </a:r>
                      <a:endParaRPr b="1" sz="1100">
                        <a:solidFill>
                          <a:schemeClr val="accent1"/>
                        </a:solidFill>
                        <a:latin typeface="Inter"/>
                        <a:ea typeface="Inter"/>
                        <a:cs typeface="Inter"/>
                        <a:sym typeface="Inter"/>
                      </a:endParaRPr>
                    </a:p>
                  </a:txBody>
                  <a:tcPr marT="87275" marB="87275" marR="86050" marL="86050"/>
                </a:tc>
              </a:tr>
              <a:tr h="953700">
                <a:tc>
                  <a:txBody>
                    <a:bodyPr/>
                    <a:lstStyle/>
                    <a:p>
                      <a:pPr indent="0" lvl="0" marL="0" rtl="0" algn="ctr">
                        <a:spcBef>
                          <a:spcPts val="0"/>
                        </a:spcBef>
                        <a:spcAft>
                          <a:spcPts val="0"/>
                        </a:spcAft>
                        <a:buNone/>
                      </a:pPr>
                      <a:r>
                        <a:rPr b="1" lang="en" sz="1100">
                          <a:latin typeface="Inter"/>
                          <a:ea typeface="Inter"/>
                          <a:cs typeface="Inter"/>
                          <a:sym typeface="Inter"/>
                        </a:rPr>
                        <a:t>Principal Chief John Ross</a:t>
                      </a:r>
                      <a:endParaRPr b="1" sz="1100">
                        <a:latin typeface="Inter"/>
                        <a:ea typeface="Inter"/>
                        <a:cs typeface="Inter"/>
                        <a:sym typeface="Inter"/>
                      </a:endParaRPr>
                    </a:p>
                  </a:txBody>
                  <a:tcPr marT="87275" marB="87275" marR="86050" marL="86050" anchor="ctr"/>
                </a:tc>
                <a:tc>
                  <a:txBody>
                    <a:bodyPr/>
                    <a:lstStyle/>
                    <a:p>
                      <a:pPr indent="0" lvl="0" marL="0" rtl="0" algn="l">
                        <a:spcBef>
                          <a:spcPts val="0"/>
                        </a:spcBef>
                        <a:spcAft>
                          <a:spcPts val="0"/>
                        </a:spcAft>
                        <a:buNone/>
                      </a:pPr>
                      <a:r>
                        <a:rPr b="1" lang="en" sz="1100">
                          <a:solidFill>
                            <a:schemeClr val="accent1"/>
                          </a:solidFill>
                          <a:latin typeface="Inter"/>
                          <a:ea typeface="Inter"/>
                          <a:cs typeface="Inter"/>
                          <a:sym typeface="Inter"/>
                        </a:rPr>
                        <a:t>Leader of the Cherokee Nation who resisted the removal and Treaty of New Echota.</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txBody>
                  <a:tcPr marT="87275" marB="87275" marR="86050" marL="86050"/>
                </a:tc>
                <a:tc>
                  <a:txBody>
                    <a:bodyPr/>
                    <a:lstStyle/>
                    <a:p>
                      <a:pPr indent="0" lvl="0" marL="0" rtl="0" algn="l">
                        <a:spcBef>
                          <a:spcPts val="0"/>
                        </a:spcBef>
                        <a:spcAft>
                          <a:spcPts val="0"/>
                        </a:spcAft>
                        <a:buNone/>
                      </a:pPr>
                      <a:r>
                        <a:rPr b="1" lang="en" sz="1100">
                          <a:solidFill>
                            <a:schemeClr val="accent1"/>
                          </a:solidFill>
                          <a:latin typeface="Inter"/>
                          <a:ea typeface="Inter"/>
                          <a:cs typeface="Inter"/>
                          <a:sym typeface="Inter"/>
                        </a:rPr>
                        <a:t>Resistance: Ross represents a leader who defended his people prior to and during the Trail of Tears.</a:t>
                      </a:r>
                      <a:endParaRPr b="1" sz="1100">
                        <a:solidFill>
                          <a:schemeClr val="accent1"/>
                        </a:solidFill>
                        <a:latin typeface="Inter"/>
                        <a:ea typeface="Inter"/>
                        <a:cs typeface="Inter"/>
                        <a:sym typeface="Inter"/>
                      </a:endParaRPr>
                    </a:p>
                  </a:txBody>
                  <a:tcPr marT="87275" marB="87275" marR="86050" marL="86050"/>
                </a:tc>
              </a:tr>
              <a:tr h="1031275">
                <a:tc>
                  <a:txBody>
                    <a:bodyPr/>
                    <a:lstStyle/>
                    <a:p>
                      <a:pPr indent="0" lvl="0" marL="0" rtl="0" algn="ctr">
                        <a:spcBef>
                          <a:spcPts val="0"/>
                        </a:spcBef>
                        <a:spcAft>
                          <a:spcPts val="0"/>
                        </a:spcAft>
                        <a:buNone/>
                      </a:pPr>
                      <a:r>
                        <a:rPr b="1" lang="en" sz="1100">
                          <a:latin typeface="Inter"/>
                          <a:ea typeface="Inter"/>
                          <a:cs typeface="Inter"/>
                          <a:sym typeface="Inter"/>
                        </a:rPr>
                        <a:t>The Protest Petition</a:t>
                      </a:r>
                      <a:endParaRPr b="1" sz="1100">
                        <a:latin typeface="Inter"/>
                        <a:ea typeface="Inter"/>
                        <a:cs typeface="Inter"/>
                        <a:sym typeface="Inter"/>
                      </a:endParaRPr>
                    </a:p>
                  </a:txBody>
                  <a:tcPr marT="87275" marB="87275" marR="86050" marL="86050" anchor="ctr"/>
                </a:tc>
                <a:tc>
                  <a:txBody>
                    <a:bodyPr/>
                    <a:lstStyle/>
                    <a:p>
                      <a:pPr indent="0" lvl="0" marL="0" rtl="0" algn="l">
                        <a:spcBef>
                          <a:spcPts val="0"/>
                        </a:spcBef>
                        <a:spcAft>
                          <a:spcPts val="0"/>
                        </a:spcAft>
                        <a:buNone/>
                      </a:pPr>
                      <a:r>
                        <a:rPr b="1" lang="en" sz="1100">
                          <a:solidFill>
                            <a:schemeClr val="accent1"/>
                          </a:solidFill>
                          <a:latin typeface="Inter"/>
                          <a:ea typeface="Inter"/>
                          <a:cs typeface="Inter"/>
                          <a:sym typeface="Inter"/>
                        </a:rPr>
                        <a:t>In response to the Treaty of New Echota, ann official protest petition was created in 1836. It was signed by 2,174 Cherokee citizens.</a:t>
                      </a:r>
                      <a:endParaRPr b="1" sz="1100">
                        <a:solidFill>
                          <a:schemeClr val="accent1"/>
                        </a:solidFill>
                        <a:latin typeface="Inter"/>
                        <a:ea typeface="Inter"/>
                        <a:cs typeface="Inter"/>
                        <a:sym typeface="Inter"/>
                      </a:endParaRPr>
                    </a:p>
                  </a:txBody>
                  <a:tcPr marT="87275" marB="87275" marR="86050" marL="86050"/>
                </a:tc>
                <a:tc>
                  <a:txBody>
                    <a:bodyPr/>
                    <a:lstStyle/>
                    <a:p>
                      <a:pPr indent="0" lvl="0" marL="0" rtl="0" algn="l">
                        <a:spcBef>
                          <a:spcPts val="0"/>
                        </a:spcBef>
                        <a:spcAft>
                          <a:spcPts val="0"/>
                        </a:spcAft>
                        <a:buNone/>
                      </a:pPr>
                      <a:r>
                        <a:rPr b="1" lang="en" sz="1100">
                          <a:solidFill>
                            <a:schemeClr val="accent1"/>
                          </a:solidFill>
                          <a:latin typeface="Inter"/>
                          <a:ea typeface="Inter"/>
                          <a:cs typeface="Inter"/>
                          <a:sym typeface="Inter"/>
                        </a:rPr>
                        <a:t>Resistance: The individuals who signed the Protest Petition showed their persistent desire to be recognized as a sovereign people with rights against illegal treaties.</a:t>
                      </a:r>
                      <a:endParaRPr b="1" sz="1100">
                        <a:solidFill>
                          <a:schemeClr val="accent1"/>
                        </a:solidFill>
                        <a:latin typeface="Inter"/>
                        <a:ea typeface="Inter"/>
                        <a:cs typeface="Inter"/>
                        <a:sym typeface="Inter"/>
                      </a:endParaRPr>
                    </a:p>
                  </a:txBody>
                  <a:tcPr marT="87275" marB="87275" marR="86050" marL="86050"/>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4" name="Shape 184"/>
        <p:cNvGrpSpPr/>
        <p:nvPr/>
      </p:nvGrpSpPr>
      <p:grpSpPr>
        <a:xfrm>
          <a:off x="0" y="0"/>
          <a:ext cx="0" cy="0"/>
          <a:chOff x="0" y="0"/>
          <a:chExt cx="0" cy="0"/>
        </a:xfrm>
      </p:grpSpPr>
      <p:pic>
        <p:nvPicPr>
          <p:cNvPr id="185" name="Google Shape;185;p33"/>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86" name="Google Shape;186;p33"/>
          <p:cNvSpPr txBox="1"/>
          <p:nvPr/>
        </p:nvSpPr>
        <p:spPr>
          <a:xfrm>
            <a:off x="0" y="0"/>
            <a:ext cx="7315200" cy="8814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000"/>
              <a:buFont typeface="Arial"/>
              <a:buNone/>
            </a:pPr>
            <a:r>
              <a:rPr lang="en" sz="1400">
                <a:solidFill>
                  <a:schemeClr val="dk1"/>
                </a:solidFill>
                <a:latin typeface="Halant"/>
                <a:ea typeface="Halant"/>
                <a:cs typeface="Halant"/>
                <a:sym typeface="Halant"/>
              </a:rPr>
              <a:t>Historical Significance</a:t>
            </a:r>
            <a:endParaRPr sz="14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600">
                <a:solidFill>
                  <a:schemeClr val="dk1"/>
                </a:solidFill>
                <a:latin typeface="Plus Jakarta Sans Medium"/>
                <a:ea typeface="Plus Jakarta Sans Medium"/>
                <a:cs typeface="Plus Jakarta Sans Medium"/>
                <a:sym typeface="Plus Jakarta Sans Medium"/>
              </a:rPr>
              <a:t>WebQuest: The Trail of Tears and Indigenous Resistance (Exemplar)</a:t>
            </a:r>
            <a:endParaRPr sz="1800">
              <a:solidFill>
                <a:schemeClr val="dk1"/>
              </a:solidFill>
              <a:latin typeface="Plus Jakarta Sans Medium"/>
              <a:ea typeface="Plus Jakarta Sans Medium"/>
              <a:cs typeface="Plus Jakarta Sans Medium"/>
              <a:sym typeface="Plus Jakarta Sans Medium"/>
            </a:endParaRPr>
          </a:p>
        </p:txBody>
      </p:sp>
      <p:pic>
        <p:nvPicPr>
          <p:cNvPr id="187" name="Google Shape;187;p33"/>
          <p:cNvPicPr preferRelativeResize="0"/>
          <p:nvPr/>
        </p:nvPicPr>
        <p:blipFill>
          <a:blip r:embed="rId4">
            <a:alphaModFix/>
          </a:blip>
          <a:stretch>
            <a:fillRect/>
          </a:stretch>
        </p:blipFill>
        <p:spPr>
          <a:xfrm>
            <a:off x="203550" y="80942"/>
            <a:ext cx="994388" cy="412343"/>
          </a:xfrm>
          <a:prstGeom prst="rect">
            <a:avLst/>
          </a:prstGeom>
          <a:noFill/>
          <a:ln>
            <a:noFill/>
          </a:ln>
        </p:spPr>
      </p:pic>
      <p:sp>
        <p:nvSpPr>
          <p:cNvPr id="188" name="Google Shape;188;p33"/>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89" name="Google Shape;189;p33"/>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90" name="Google Shape;190;p33"/>
          <p:cNvSpPr txBox="1"/>
          <p:nvPr/>
        </p:nvSpPr>
        <p:spPr>
          <a:xfrm>
            <a:off x="388282" y="889469"/>
            <a:ext cx="6538800" cy="4238100"/>
          </a:xfrm>
          <a:prstGeom prst="rect">
            <a:avLst/>
          </a:prstGeom>
          <a:noFill/>
          <a:ln>
            <a:noFill/>
          </a:ln>
        </p:spPr>
        <p:txBody>
          <a:bodyPr anchorCtr="0" anchor="t" bIns="86450" lIns="86450" spcFirstLastPara="1" rIns="86450" wrap="square" tIns="86450">
            <a:spAutoFit/>
          </a:bodyPr>
          <a:lstStyle/>
          <a:p>
            <a:pPr indent="0" lvl="0" marL="0" rtl="0" algn="l">
              <a:lnSpc>
                <a:spcPct val="100000"/>
              </a:lnSpc>
              <a:spcBef>
                <a:spcPts val="0"/>
              </a:spcBef>
              <a:spcAft>
                <a:spcPts val="0"/>
              </a:spcAft>
              <a:buClr>
                <a:schemeClr val="dk1"/>
              </a:buClr>
              <a:buSzPts val="1000"/>
              <a:buFont typeface="Arial"/>
              <a:buNone/>
            </a:pPr>
            <a:r>
              <a:rPr b="1" lang="en" sz="1100">
                <a:solidFill>
                  <a:schemeClr val="dk1"/>
                </a:solidFill>
                <a:latin typeface="Halant"/>
                <a:ea typeface="Halant"/>
                <a:cs typeface="Halant"/>
                <a:sym typeface="Halant"/>
              </a:rPr>
              <a:t>Directions: </a:t>
            </a:r>
            <a:r>
              <a:rPr lang="en" sz="1100">
                <a:solidFill>
                  <a:schemeClr val="dk1"/>
                </a:solidFill>
                <a:latin typeface="Halant"/>
                <a:ea typeface="Halant"/>
                <a:cs typeface="Halant"/>
                <a:sym typeface="Halant"/>
              </a:rPr>
              <a:t>Using the links included, investigate the Trail of Tears and Indigenous Resistance and answer the questions that follow.</a:t>
            </a:r>
            <a:endParaRPr sz="11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000"/>
              <a:buFont typeface="Arial"/>
              <a:buNone/>
            </a:pPr>
            <a:r>
              <a:t/>
            </a:r>
            <a:endParaRPr sz="11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Topic 2: Enduring the Trail of Tears</a:t>
            </a:r>
            <a:endParaRPr b="1" sz="1100">
              <a:solidFill>
                <a:schemeClr val="dk1"/>
              </a:solidFill>
              <a:latin typeface="Inter"/>
              <a:ea typeface="Inter"/>
              <a:cs typeface="Inter"/>
              <a:sym typeface="Inter"/>
            </a:endParaRPr>
          </a:p>
          <a:p>
            <a:pPr indent="-285750" lvl="0" marL="4318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Read the History article </a:t>
            </a:r>
            <a:r>
              <a:rPr lang="en" sz="1100" u="sng">
                <a:solidFill>
                  <a:schemeClr val="hlink"/>
                </a:solidFill>
                <a:latin typeface="Inter"/>
                <a:ea typeface="Inter"/>
                <a:cs typeface="Inter"/>
                <a:sym typeface="Inter"/>
                <a:hlinkClick r:id="rId5"/>
              </a:rPr>
              <a:t>“How Native Americans Struggled to Survive the Trail of Tears”</a:t>
            </a:r>
            <a:r>
              <a:rPr lang="en" sz="1100">
                <a:solidFill>
                  <a:schemeClr val="dk1"/>
                </a:solidFill>
                <a:latin typeface="Inter"/>
                <a:ea typeface="Inter"/>
                <a:cs typeface="Inter"/>
                <a:sym typeface="Inter"/>
              </a:rPr>
              <a:t> written by Christopher Klein.</a:t>
            </a:r>
            <a:br>
              <a:rPr lang="en" sz="1100">
                <a:solidFill>
                  <a:schemeClr val="dk1"/>
                </a:solidFill>
                <a:latin typeface="Inter"/>
                <a:ea typeface="Inter"/>
                <a:cs typeface="Inter"/>
                <a:sym typeface="Inter"/>
              </a:rPr>
            </a:br>
            <a:endParaRPr sz="1100">
              <a:solidFill>
                <a:schemeClr val="dk1"/>
              </a:solidFill>
              <a:latin typeface="Inter"/>
              <a:ea typeface="Inter"/>
              <a:cs typeface="Inter"/>
              <a:sym typeface="Inter"/>
            </a:endParaRPr>
          </a:p>
          <a:p>
            <a:pPr indent="-285750" lvl="0" marL="4318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How did the journey differ for Native Americans who voluntarily relocated versus those who were forced to relocate by the U.S. military?</a:t>
            </a:r>
            <a:endParaRPr sz="1100">
              <a:solidFill>
                <a:schemeClr val="dk1"/>
              </a:solidFill>
              <a:latin typeface="Inter"/>
              <a:ea typeface="Inter"/>
              <a:cs typeface="Inter"/>
              <a:sym typeface="Inter"/>
            </a:endParaRPr>
          </a:p>
          <a:p>
            <a:pPr indent="0" lvl="0" marL="431800" rtl="0" algn="l">
              <a:lnSpc>
                <a:spcPct val="100000"/>
              </a:lnSpc>
              <a:spcBef>
                <a:spcPts val="0"/>
              </a:spcBef>
              <a:spcAft>
                <a:spcPts val="0"/>
              </a:spcAft>
              <a:buNone/>
            </a:pPr>
            <a:r>
              <a:rPr b="1" lang="en" sz="1100">
                <a:solidFill>
                  <a:schemeClr val="accent1"/>
                </a:solidFill>
                <a:latin typeface="Inter"/>
                <a:ea typeface="Inter"/>
                <a:cs typeface="Inter"/>
                <a:sym typeface="Inter"/>
              </a:rPr>
              <a:t>Those who left without resisting had a much shorter journey (about 25 days) and suffered less death (less than 24). Groups who were forcibly removed by the military suffered hundreds of deaths and experienced violence from those responsible for removing them. Women were dragged out of homes, children separated from parents, and those who were not compliant were beaten with bayonets.</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85750" lvl="0" marL="4318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How did weather affect the Indigenous people’s ability to survive the Trail of Tears throughout the forced migrations of 1838?</a:t>
            </a:r>
            <a:endParaRPr sz="1100">
              <a:solidFill>
                <a:schemeClr val="dk1"/>
              </a:solidFill>
              <a:latin typeface="Inter"/>
              <a:ea typeface="Inter"/>
              <a:cs typeface="Inter"/>
              <a:sym typeface="Inter"/>
            </a:endParaRPr>
          </a:p>
          <a:p>
            <a:pPr indent="0" lvl="0" marL="431800" rtl="0" algn="l">
              <a:lnSpc>
                <a:spcPct val="100000"/>
              </a:lnSpc>
              <a:spcBef>
                <a:spcPts val="0"/>
              </a:spcBef>
              <a:spcAft>
                <a:spcPts val="0"/>
              </a:spcAft>
              <a:buNone/>
            </a:pPr>
            <a:r>
              <a:rPr b="1" lang="en" sz="1100">
                <a:solidFill>
                  <a:srgbClr val="E95C3D"/>
                </a:solidFill>
                <a:latin typeface="Inter"/>
                <a:ea typeface="Inter"/>
                <a:cs typeface="Inter"/>
                <a:sym typeface="Inter"/>
              </a:rPr>
              <a:t>Forced migrations began in the summer months of 1838, leading to extremely deadly conditions due to drought and heat. People and horses did not have enough water to survive. The migrations were forced to halt because of the dangerous heat and were postponed until cooler months, leading the next rounds to march directly into one of the worst winters of the time. They had to camp and sleep in snow for weeks at a time to avoid crossing ice, and it was difficult to attain water for humans and animals due to the ice.</a:t>
            </a:r>
            <a:endParaRPr sz="1100">
              <a:solidFill>
                <a:schemeClr val="dk1"/>
              </a:solidFill>
              <a:latin typeface="Inter"/>
              <a:ea typeface="Inter"/>
              <a:cs typeface="Inter"/>
              <a:sym typeface="Inter"/>
            </a:endParaRPr>
          </a:p>
        </p:txBody>
      </p:sp>
      <p:sp>
        <p:nvSpPr>
          <p:cNvPr id="191" name="Google Shape;191;p33"/>
          <p:cNvSpPr txBox="1"/>
          <p:nvPr/>
        </p:nvSpPr>
        <p:spPr>
          <a:xfrm>
            <a:off x="388282" y="5232031"/>
            <a:ext cx="6538800" cy="33915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None/>
            </a:pPr>
            <a:r>
              <a:rPr b="1" lang="en" sz="1100">
                <a:solidFill>
                  <a:schemeClr val="dk1"/>
                </a:solidFill>
                <a:latin typeface="Inter"/>
                <a:ea typeface="Inter"/>
                <a:cs typeface="Inter"/>
                <a:sym typeface="Inter"/>
              </a:rPr>
              <a:t>Topic 3: Resilience and Legacy</a:t>
            </a:r>
            <a:endParaRPr b="1" sz="1100">
              <a:solidFill>
                <a:schemeClr val="dk1"/>
              </a:solidFill>
              <a:latin typeface="Inter"/>
              <a:ea typeface="Inter"/>
              <a:cs typeface="Inter"/>
              <a:sym typeface="Inter"/>
            </a:endParaRPr>
          </a:p>
          <a:p>
            <a:pPr indent="-285750" lvl="0" marL="4318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View C-SPAN’s </a:t>
            </a:r>
            <a:r>
              <a:rPr lang="en" sz="1100" u="sng">
                <a:solidFill>
                  <a:schemeClr val="accent5"/>
                </a:solidFill>
                <a:latin typeface="Inter"/>
                <a:ea typeface="Inter"/>
                <a:cs typeface="Inter"/>
                <a:sym typeface="Inter"/>
                <a:hlinkClick r:id="rId6">
                  <a:extLst>
                    <a:ext uri="{A12FA001-AC4F-418D-AE19-62706E023703}">
                      <ahyp:hlinkClr val="tx"/>
                    </a:ext>
                  </a:extLst>
                </a:hlinkClick>
              </a:rPr>
              <a:t>video</a:t>
            </a:r>
            <a:r>
              <a:rPr lang="en" sz="1100">
                <a:solidFill>
                  <a:schemeClr val="dk1"/>
                </a:solidFill>
                <a:latin typeface="Inter"/>
                <a:ea typeface="Inter"/>
                <a:cs typeface="Inter"/>
                <a:sym typeface="Inter"/>
              </a:rPr>
              <a:t> highlighting Chattanooga's history in the Trail of Tears. </a:t>
            </a:r>
            <a:br>
              <a:rPr lang="en" sz="1100">
                <a:solidFill>
                  <a:schemeClr val="dk1"/>
                </a:solidFill>
                <a:latin typeface="Inter"/>
                <a:ea typeface="Inter"/>
                <a:cs typeface="Inter"/>
                <a:sym typeface="Inter"/>
              </a:rPr>
            </a:br>
            <a:endParaRPr sz="1100">
              <a:solidFill>
                <a:schemeClr val="dk1"/>
              </a:solidFill>
              <a:latin typeface="Inter"/>
              <a:ea typeface="Inter"/>
              <a:cs typeface="Inter"/>
              <a:sym typeface="Inter"/>
            </a:endParaRPr>
          </a:p>
          <a:p>
            <a:pPr indent="-285750" lvl="0" marL="4318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was the significance of Ross’ Landing and the Tennessee River in the Trail of Tears?</a:t>
            </a:r>
            <a:br>
              <a:rPr lang="en" sz="1100">
                <a:solidFill>
                  <a:schemeClr val="dk1"/>
                </a:solidFill>
                <a:latin typeface="Inter"/>
                <a:ea typeface="Inter"/>
                <a:cs typeface="Inter"/>
                <a:sym typeface="Inter"/>
              </a:rPr>
            </a:br>
            <a:r>
              <a:rPr b="1" lang="en" sz="1100">
                <a:solidFill>
                  <a:schemeClr val="accent1"/>
                </a:solidFill>
                <a:latin typeface="Inter"/>
                <a:ea typeface="Inter"/>
                <a:cs typeface="Inter"/>
                <a:sym typeface="Inter"/>
              </a:rPr>
              <a:t>Ross’ Landing was a Cherokee operated warehouse which served as a trading post between the Cherokee Nation and the state of Tennessee. The Tennessee River was the international border between the state and the Cherokee Nation.</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285750" lvl="0" marL="4318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When asked about the Trail of Tears, how do the Cherokee view the Trail of Tears?</a:t>
            </a:r>
            <a:br>
              <a:rPr lang="en" sz="1100">
                <a:solidFill>
                  <a:schemeClr val="dk1"/>
                </a:solidFill>
                <a:latin typeface="Inter"/>
                <a:ea typeface="Inter"/>
                <a:cs typeface="Inter"/>
                <a:sym typeface="Inter"/>
              </a:rPr>
            </a:br>
            <a:r>
              <a:rPr b="1" lang="en" sz="1100">
                <a:solidFill>
                  <a:schemeClr val="accent1"/>
                </a:solidFill>
                <a:latin typeface="Inter"/>
                <a:ea typeface="Inter"/>
                <a:cs typeface="Inter"/>
                <a:sym typeface="Inter"/>
              </a:rPr>
              <a:t>They prefer to focus on the long history of the Cherokee in the area, not just the devastation of the Trail of Tears. They view the Trail of Tears as one moment in a very long history.</a:t>
            </a:r>
            <a:br>
              <a:rPr lang="en" sz="1100">
                <a:solidFill>
                  <a:schemeClr val="dk1"/>
                </a:solidFill>
                <a:latin typeface="Inter"/>
                <a:ea typeface="Inter"/>
                <a:cs typeface="Inter"/>
                <a:sym typeface="Inter"/>
              </a:rPr>
            </a:br>
            <a:endParaRPr sz="1100">
              <a:solidFill>
                <a:schemeClr val="dk1"/>
              </a:solidFill>
              <a:latin typeface="Inter"/>
              <a:ea typeface="Inter"/>
              <a:cs typeface="Inter"/>
              <a:sym typeface="Inter"/>
            </a:endParaRPr>
          </a:p>
          <a:p>
            <a:pPr indent="-285750" lvl="0" marL="4318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Using the Smithsonian’s </a:t>
            </a:r>
            <a:r>
              <a:rPr lang="en" sz="1100" u="sng">
                <a:solidFill>
                  <a:schemeClr val="hlink"/>
                </a:solidFill>
                <a:latin typeface="Inter"/>
                <a:ea typeface="Inter"/>
                <a:cs typeface="Inter"/>
                <a:sym typeface="Inter"/>
                <a:hlinkClick r:id="rId7"/>
              </a:rPr>
              <a:t>Reflections</a:t>
            </a:r>
            <a:r>
              <a:rPr lang="en" sz="1100">
                <a:solidFill>
                  <a:schemeClr val="dk1"/>
                </a:solidFill>
                <a:latin typeface="Inter"/>
                <a:ea typeface="Inter"/>
                <a:cs typeface="Inter"/>
                <a:sym typeface="Inter"/>
              </a:rPr>
              <a:t> lesson: Discuss how the Cherokee have remained strong and continued to celebrate their culture throughout time.</a:t>
            </a:r>
            <a:endParaRPr sz="1100">
              <a:solidFill>
                <a:schemeClr val="dk1"/>
              </a:solidFill>
              <a:latin typeface="Inter"/>
              <a:ea typeface="Inter"/>
              <a:cs typeface="Inter"/>
              <a:sym typeface="Inter"/>
            </a:endParaRPr>
          </a:p>
          <a:p>
            <a:pPr indent="0" lvl="0" marL="431800" rtl="0" algn="l">
              <a:spcBef>
                <a:spcPts val="0"/>
              </a:spcBef>
              <a:spcAft>
                <a:spcPts val="0"/>
              </a:spcAft>
              <a:buNone/>
            </a:pPr>
            <a:r>
              <a:rPr b="1" lang="en" sz="1100">
                <a:solidFill>
                  <a:schemeClr val="accent1"/>
                </a:solidFill>
                <a:latin typeface="Inter"/>
                <a:ea typeface="Inter"/>
                <a:cs typeface="Inter"/>
                <a:sym typeface="Inter"/>
              </a:rPr>
              <a:t>The Cherokee are the largest federally recognized tribe in the U.S. and have experienced tremendous economic growth and success in Oklahoma. The Cherokee Nation has also worked diligently to preserve their culture and history through art revivals, language preservation, and preservation of historic assets. </a:t>
            </a:r>
            <a:endParaRPr b="1" sz="1100">
              <a:solidFill>
                <a:schemeClr val="accent1"/>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